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6858000" cx="12192000"/>
  <p:notesSz cx="6858000" cy="9144000"/>
  <p:embeddedFontLst>
    <p:embeddedFont>
      <p:font typeface="Corbel"/>
      <p:regular r:id="rId62"/>
      <p:bold r:id="rId63"/>
      <p:italic r:id="rId64"/>
      <p:boldItalic r:id="rId65"/>
    </p:embeddedFont>
    <p:embeddedFont>
      <p:font typeface="Tahoma"/>
      <p:regular r:id="rId66"/>
      <p:bold r:id="rId67"/>
    </p:embeddedFont>
    <p:embeddedFont>
      <p:font typeface="Gill Sans"/>
      <p:regular r:id="rId68"/>
      <p:bold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70" roundtripDataSignature="AMtx7mjTnf4mZ7kCbSeyjtJPcMRlKa/O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customschemas.google.com/relationships/presentationmetadata" Target="meta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Corbel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Corbel-italic.fntdata"/><Relationship Id="rId63" Type="http://schemas.openxmlformats.org/officeDocument/2006/relationships/font" Target="fonts/Corbel-bold.fntdata"/><Relationship Id="rId22" Type="http://schemas.openxmlformats.org/officeDocument/2006/relationships/slide" Target="slides/slide17.xml"/><Relationship Id="rId66" Type="http://schemas.openxmlformats.org/officeDocument/2006/relationships/font" Target="fonts/Tahoma-regular.fntdata"/><Relationship Id="rId21" Type="http://schemas.openxmlformats.org/officeDocument/2006/relationships/slide" Target="slides/slide16.xml"/><Relationship Id="rId65" Type="http://schemas.openxmlformats.org/officeDocument/2006/relationships/font" Target="fonts/Corbel-boldItalic.fntdata"/><Relationship Id="rId24" Type="http://schemas.openxmlformats.org/officeDocument/2006/relationships/slide" Target="slides/slide19.xml"/><Relationship Id="rId68" Type="http://schemas.openxmlformats.org/officeDocument/2006/relationships/font" Target="fonts/GillSans-regular.fntdata"/><Relationship Id="rId23" Type="http://schemas.openxmlformats.org/officeDocument/2006/relationships/slide" Target="slides/slide18.xml"/><Relationship Id="rId67" Type="http://schemas.openxmlformats.org/officeDocument/2006/relationships/font" Target="fonts/Tahoma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GillSans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6" name="Google Shape;34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9" name="Google Shape;399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9" name="Google Shape;40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Google Shape;42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0" name="Google Shape;48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Google Shape;52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0" name="Google Shape;530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1" name="Google Shape;60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2" name="Google Shape;602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1" name="Google Shape;64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7" name="Google Shape;64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8" name="Google Shape;648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8" name="Google Shape;65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9" name="Google Shape;659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0" name="Google Shape;79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6" name="Google Shape;796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3" name="Google Shape;803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9" name="Google Shape;80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0" name="Google Shape;810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9" name="Google Shape;81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0" name="Google Shape;820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7" name="Google Shape;82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8" name="Google Shape;828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9" name="Google Shape;909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0" name="Google Shape;910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9" name="Google Shape;979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0" name="Google Shape;980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1" name="Google Shape;991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7" name="Google Shape;997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3" name="Google Shape;1003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4" name="Google Shape;1004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8" name="Google Shape;110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9" name="Google Shape;1109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5" name="Google Shape;1115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1" name="Google Shape;1121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2" name="Google Shape;1122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3" name="Google Shape;1383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4" name="Google Shape;1384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5" name="Google Shape;1395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1" name="Google Shape;1411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2" name="Google Shape;1412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1" name="Google Shape;1431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32" name="Google Shape;1432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5" name="Google Shape;1685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1" name="Google Shape;1691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2" name="Google Shape;1692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9" name="Google Shape;1779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5" name="Google Shape;1785;p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6" name="Google Shape;1786;p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3" name="Google Shape;1793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0" name="Google Shape;1800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Every connected end device (known as a peer) can function as </a:t>
            </a:r>
            <a:r>
              <a:rPr b="1" lang="en-US" sz="1300"/>
              <a:t>either a server or a client</a:t>
            </a:r>
            <a:r>
              <a:rPr lang="en-US" sz="1300"/>
              <a:t>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Peer-to-peer networks decentralize the resources on a network without using a centralized server.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One computer might assume the role of server for one transaction while simultaneously serving as a client for another. The roles of client and server are set on a per request basis.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64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4" name="Google Shape;24;p64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Google Shape;25;p64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Google Shape;26;p64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Google Shape;27;p64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8" name="Google Shape;28;p64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9" name="Google Shape;29;p64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0" name="Google Shape;30;p64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4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6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4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3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73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73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8" name="Google Shape;88;p7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7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7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4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74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4" name="Google Shape;94;p7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7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7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5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75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75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75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02" name="Google Shape;102;p75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3" name="Google Shape;103;p7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7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7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6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76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p7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7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7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7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77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77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77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17" name="Google Shape;117;p77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8" name="Google Shape;118;p7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7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7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8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78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4" name="Google Shape;124;p78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5" name="Google Shape;125;p7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7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7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9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79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1" name="Google Shape;131;p7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7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7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0"/>
          <p:cNvSpPr txBox="1"/>
          <p:nvPr>
            <p:ph type="title"/>
          </p:nvPr>
        </p:nvSpPr>
        <p:spPr>
          <a:xfrm rot="5400000">
            <a:off x="8065140" y="2353315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80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7" name="Google Shape;137;p8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8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8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5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5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8" name="Google Shape;38;p6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5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7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7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8" name="Google Shape;48;p67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9" name="Google Shape;49;p6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hart" type="txAndChart">
  <p:cSld name="TEXT_AND_CHAR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8"/>
          <p:cNvSpPr txBox="1"/>
          <p:nvPr>
            <p:ph type="title"/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8"/>
          <p:cNvSpPr txBox="1"/>
          <p:nvPr>
            <p:ph idx="1" type="body"/>
          </p:nvPr>
        </p:nvSpPr>
        <p:spPr>
          <a:xfrm>
            <a:off x="711200" y="1600200"/>
            <a:ext cx="508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55" name="Google Shape;55;p68"/>
          <p:cNvSpPr/>
          <p:nvPr>
            <p:ph idx="2" type="chart"/>
          </p:nvPr>
        </p:nvSpPr>
        <p:spPr>
          <a:xfrm>
            <a:off x="5994400" y="1600200"/>
            <a:ext cx="508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6" name="Google Shape;56;p6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9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0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0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" name="Google Shape;67;p7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1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1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27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73" name="Google Shape;73;p71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4" name="Google Shape;74;p7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2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2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72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1" name="Google Shape;81;p7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63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63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63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Google Shape;13;p63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Google Shape;14;p63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Google Shape;15;p63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Google Shape;16;p63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Google Shape;17;p63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63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" name="Google Shape;19;p6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" name="Google Shape;20;p6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1" name="Google Shape;21;p6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hyperlink" Target="https://www.computerhope.com/jargon/b/browser.htm" TargetMode="External"/><Relationship Id="rId5" Type="http://schemas.openxmlformats.org/officeDocument/2006/relationships/hyperlink" Target="https://www.computerhope.com/jargon/h/hyperlink.htm" TargetMode="External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hyperlink" Target="https://www.computerhope.com/jargon/u/url.htm" TargetMode="External"/><Relationship Id="rId9" Type="http://schemas.openxmlformats.org/officeDocument/2006/relationships/image" Target="../media/image19.png"/><Relationship Id="rId5" Type="http://schemas.openxmlformats.org/officeDocument/2006/relationships/hyperlink" Target="https://www.computerhope.com/jargon/a/addrebar.htm" TargetMode="External"/><Relationship Id="rId6" Type="http://schemas.openxmlformats.org/officeDocument/2006/relationships/image" Target="../media/image29.png"/><Relationship Id="rId7" Type="http://schemas.openxmlformats.org/officeDocument/2006/relationships/image" Target="../media/image20.png"/><Relationship Id="rId8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Relationship Id="rId4" Type="http://schemas.openxmlformats.org/officeDocument/2006/relationships/image" Target="../media/image24.jpg"/><Relationship Id="rId5" Type="http://schemas.openxmlformats.org/officeDocument/2006/relationships/image" Target="../media/image22.jpg"/><Relationship Id="rId6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Relationship Id="rId6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Relationship Id="rId6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Relationship Id="rId4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Relationship Id="rId4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Relationship Id="rId4" Type="http://schemas.openxmlformats.org/officeDocument/2006/relationships/image" Target="../media/image48.png"/><Relationship Id="rId5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Relationship Id="rId4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 txBox="1"/>
          <p:nvPr>
            <p:ph type="ctrTitle"/>
          </p:nvPr>
        </p:nvSpPr>
        <p:spPr>
          <a:xfrm>
            <a:off x="919426" y="630693"/>
            <a:ext cx="85746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Application Layer (HTTP)</a:t>
            </a:r>
            <a:endParaRPr/>
          </a:p>
        </p:txBody>
      </p:sp>
      <p:sp>
        <p:nvSpPr>
          <p:cNvPr id="146" name="Google Shape;146;p1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lang="en-US"/>
              <a:t>Lecture 2 | CSE421 – Computer Networks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rPr lang="en-US"/>
              <a:t>Department of Computer Science and Engineering</a:t>
            </a:r>
            <a:br>
              <a:rPr lang="en-US"/>
            </a:br>
            <a:r>
              <a:rPr lang="en-US"/>
              <a:t>School of Data &amp; Science</a:t>
            </a:r>
            <a:endParaRPr/>
          </a:p>
        </p:txBody>
      </p:sp>
      <p:pic>
        <p:nvPicPr>
          <p:cNvPr id="147" name="Google Shape;14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6333" y="217086"/>
            <a:ext cx="1639334" cy="1504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Web and HTTP</a:t>
            </a:r>
            <a:endParaRPr/>
          </a:p>
        </p:txBody>
      </p:sp>
      <p:sp>
        <p:nvSpPr>
          <p:cNvPr id="247" name="Google Shape;247;p10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49580" lvl="0" marL="457200" rt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</a:pPr>
            <a:r>
              <a:rPr lang="en-US" sz="3200"/>
              <a:t>Part 2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"/>
          <p:cNvSpPr txBox="1"/>
          <p:nvPr>
            <p:ph type="title"/>
          </p:nvPr>
        </p:nvSpPr>
        <p:spPr>
          <a:xfrm>
            <a:off x="1484310" y="325395"/>
            <a:ext cx="10018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Objectives -Part 2</a:t>
            </a:r>
            <a:endParaRPr b="1"/>
          </a:p>
        </p:txBody>
      </p:sp>
      <p:sp>
        <p:nvSpPr>
          <p:cNvPr id="253" name="Google Shape;253;p11"/>
          <p:cNvSpPr txBox="1"/>
          <p:nvPr>
            <p:ph idx="1" type="body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WWW – The Web</a:t>
            </a:r>
            <a:endParaRPr sz="44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HTTP</a:t>
            </a:r>
            <a:endParaRPr sz="44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HTTP Messages and Methods</a:t>
            </a:r>
            <a:endParaRPr sz="4400"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4000"/>
          </a:p>
        </p:txBody>
      </p:sp>
      <p:pic>
        <p:nvPicPr>
          <p:cNvPr id="254" name="Google Shape;25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"/>
          <p:cNvSpPr txBox="1"/>
          <p:nvPr>
            <p:ph type="title"/>
          </p:nvPr>
        </p:nvSpPr>
        <p:spPr>
          <a:xfrm>
            <a:off x="1484310" y="325395"/>
            <a:ext cx="8419107" cy="1256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orbel"/>
              <a:buNone/>
            </a:pPr>
            <a:r>
              <a:rPr b="1" lang="en-US" sz="4400"/>
              <a:t>				WWW- The Web </a:t>
            </a:r>
            <a:br>
              <a:rPr b="1" lang="en-US" sz="4400"/>
            </a:br>
            <a:endParaRPr b="1" sz="4400"/>
          </a:p>
        </p:txBody>
      </p:sp>
      <p:pic>
        <p:nvPicPr>
          <p:cNvPr id="260" name="Google Shape;26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2"/>
          <p:cNvSpPr/>
          <p:nvPr/>
        </p:nvSpPr>
        <p:spPr>
          <a:xfrm>
            <a:off x="1037742" y="990623"/>
            <a:ext cx="8544138" cy="1922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 </a:t>
            </a:r>
            <a:r>
              <a:rPr b="1" i="0" lang="en-US" sz="2400" u="none" cap="none" strike="noStrike">
                <a:solidFill>
                  <a:srgbClr val="531A88"/>
                </a:solidFill>
                <a:latin typeface="Arial"/>
                <a:ea typeface="Arial"/>
                <a:cs typeface="Arial"/>
                <a:sym typeface="Arial"/>
              </a:rPr>
              <a:t>web page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or </a:t>
            </a:r>
            <a:r>
              <a:rPr b="1" i="0" lang="en-US" sz="2400" u="none" cap="none" strike="noStrike">
                <a:solidFill>
                  <a:srgbClr val="531A88"/>
                </a:solidFill>
                <a:latin typeface="Arial"/>
                <a:ea typeface="Arial"/>
                <a:cs typeface="Arial"/>
                <a:sym typeface="Arial"/>
              </a:rPr>
              <a:t>webpage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is a document that is viewed in an Internet 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browser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1" sz="2400" u="none" cap="none" strike="noStrike">
              <a:solidFill>
                <a:srgbClr val="0070C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may contain text, graphics, and 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hyperlinks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to other web pages and files.</a:t>
            </a:r>
            <a:endParaRPr b="1" i="1" sz="2400" u="none" cap="none" strike="noStrike">
              <a:solidFill>
                <a:srgbClr val="531A8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62" name="Google Shape;262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63118" y="2322822"/>
            <a:ext cx="4637524" cy="453517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2"/>
          <p:cNvSpPr/>
          <p:nvPr/>
        </p:nvSpPr>
        <p:spPr>
          <a:xfrm>
            <a:off x="1037742" y="2891206"/>
            <a:ext cx="6096000" cy="2676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1" i="1" lang="en-US" sz="2800" u="none" cap="none" strike="noStrike">
                <a:solidFill>
                  <a:srgbClr val="531A88"/>
                </a:solidFill>
                <a:latin typeface="Corbel"/>
                <a:ea typeface="Corbel"/>
                <a:cs typeface="Corbel"/>
                <a:sym typeface="Corbel"/>
              </a:rPr>
              <a:t>A web page</a:t>
            </a:r>
            <a:r>
              <a:rPr b="1" i="0" lang="en-US" sz="2800" u="none" cap="none" strike="noStrike">
                <a:solidFill>
                  <a:srgbClr val="531A88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consists of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Web page consists of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base HTML-file</a:t>
            </a:r>
            <a:r>
              <a:rPr b="0" i="0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which includes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several referenced objects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Objects can be HTML file, JPEG image, Java applet, audio file…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 txBox="1"/>
          <p:nvPr>
            <p:ph type="title"/>
          </p:nvPr>
        </p:nvSpPr>
        <p:spPr>
          <a:xfrm>
            <a:off x="3621741" y="135895"/>
            <a:ext cx="5196946" cy="1256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orbel"/>
              <a:buNone/>
            </a:pPr>
            <a:r>
              <a:rPr b="1" lang="en-US" sz="4400"/>
              <a:t>				WWW- The Web </a:t>
            </a:r>
            <a:br>
              <a:rPr b="1" lang="en-US" sz="4400"/>
            </a:br>
            <a:endParaRPr b="1" sz="4400"/>
          </a:p>
        </p:txBody>
      </p:sp>
      <p:pic>
        <p:nvPicPr>
          <p:cNvPr id="269" name="Google Shape;26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3"/>
          <p:cNvSpPr/>
          <p:nvPr/>
        </p:nvSpPr>
        <p:spPr>
          <a:xfrm>
            <a:off x="1525809" y="1066799"/>
            <a:ext cx="8971861" cy="3177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web page can be accessed by entering a </a:t>
            </a: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URL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address into a web browser's </a:t>
            </a: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address bar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1" sz="2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1" name="Google Shape;27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0083" y="4551720"/>
            <a:ext cx="7435968" cy="51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0083" y="5275426"/>
            <a:ext cx="1218908" cy="83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88671" y="5065409"/>
            <a:ext cx="2444241" cy="133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73158" y="5122092"/>
            <a:ext cx="2606704" cy="127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38222" y="2838566"/>
            <a:ext cx="619125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14"/>
          <p:cNvGrpSpPr/>
          <p:nvPr/>
        </p:nvGrpSpPr>
        <p:grpSpPr>
          <a:xfrm>
            <a:off x="1117600" y="1371599"/>
            <a:ext cx="11000441" cy="2595564"/>
            <a:chOff x="1117600" y="1371599"/>
            <a:chExt cx="11000441" cy="2595564"/>
          </a:xfrm>
        </p:grpSpPr>
        <p:pic>
          <p:nvPicPr>
            <p:cNvPr descr="services09" id="281" name="Google Shape;281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17600" y="1371599"/>
              <a:ext cx="11000441" cy="23017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14"/>
            <p:cNvSpPr txBox="1"/>
            <p:nvPr/>
          </p:nvSpPr>
          <p:spPr>
            <a:xfrm>
              <a:off x="9448800" y="3505200"/>
              <a:ext cx="2235200" cy="461963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Web Browser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4"/>
            <p:cNvSpPr txBox="1"/>
            <p:nvPr/>
          </p:nvSpPr>
          <p:spPr>
            <a:xfrm>
              <a:off x="1117600" y="2586037"/>
              <a:ext cx="2235200" cy="461963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Web Server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p14"/>
          <p:cNvSpPr/>
          <p:nvPr/>
        </p:nvSpPr>
        <p:spPr>
          <a:xfrm>
            <a:off x="1677866" y="5753100"/>
            <a:ext cx="10137512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browsers are the </a:t>
            </a:r>
            <a:r>
              <a:rPr b="0" i="0" lang="en-US" sz="2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client applications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used to interpret the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HTTP application protocol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received from a web server.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02" id="285" name="Google Shape;28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400" y="3352800"/>
            <a:ext cx="5080000" cy="211613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 txBox="1"/>
          <p:nvPr/>
        </p:nvSpPr>
        <p:spPr>
          <a:xfrm>
            <a:off x="5651500" y="1312862"/>
            <a:ext cx="2032000" cy="400050"/>
          </a:xfrm>
          <a:prstGeom prst="rect">
            <a:avLst/>
          </a:prstGeom>
          <a:solidFill>
            <a:srgbClr val="800000"/>
          </a:solidFill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HTTP Protocol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4"/>
          <p:cNvSpPr txBox="1"/>
          <p:nvPr/>
        </p:nvSpPr>
        <p:spPr>
          <a:xfrm>
            <a:off x="3870067" y="2782888"/>
            <a:ext cx="1846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p14"/>
          <p:cNvCxnSpPr/>
          <p:nvPr/>
        </p:nvCxnSpPr>
        <p:spPr>
          <a:xfrm flipH="1">
            <a:off x="9245600" y="3124200"/>
            <a:ext cx="304800" cy="4572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http03" id="289" name="Google Shape;28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0400" y="3581400"/>
            <a:ext cx="3132667" cy="191293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4"/>
          <p:cNvSpPr txBox="1"/>
          <p:nvPr>
            <p:ph idx="12" type="sldNum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dns04" id="291" name="Google Shape;29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3500" y="1219201"/>
            <a:ext cx="4013200" cy="919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14"/>
          <p:cNvGrpSpPr/>
          <p:nvPr/>
        </p:nvGrpSpPr>
        <p:grpSpPr>
          <a:xfrm>
            <a:off x="2774482" y="1712912"/>
            <a:ext cx="4470400" cy="453619"/>
            <a:chOff x="2743200" y="1451382"/>
            <a:chExt cx="4470400" cy="453619"/>
          </a:xfrm>
        </p:grpSpPr>
        <p:cxnSp>
          <p:nvCxnSpPr>
            <p:cNvPr id="293" name="Google Shape;293;p14"/>
            <p:cNvCxnSpPr/>
            <p:nvPr/>
          </p:nvCxnSpPr>
          <p:spPr>
            <a:xfrm rot="10800000">
              <a:off x="2743200" y="1905001"/>
              <a:ext cx="4470400" cy="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94" name="Google Shape;294;p14"/>
            <p:cNvSpPr txBox="1"/>
            <p:nvPr/>
          </p:nvSpPr>
          <p:spPr>
            <a:xfrm>
              <a:off x="3631818" y="1451382"/>
              <a:ext cx="18545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5" name="Google Shape;295;p14"/>
          <p:cNvGrpSpPr/>
          <p:nvPr/>
        </p:nvGrpSpPr>
        <p:grpSpPr>
          <a:xfrm>
            <a:off x="5689600" y="3048000"/>
            <a:ext cx="3251200" cy="596506"/>
            <a:chOff x="5689600" y="3048000"/>
            <a:chExt cx="3251200" cy="596506"/>
          </a:xfrm>
        </p:grpSpPr>
        <p:cxnSp>
          <p:nvCxnSpPr>
            <p:cNvPr id="296" name="Google Shape;296;p14"/>
            <p:cNvCxnSpPr/>
            <p:nvPr/>
          </p:nvCxnSpPr>
          <p:spPr>
            <a:xfrm flipH="1" rot="10800000">
              <a:off x="5689600" y="3048000"/>
              <a:ext cx="3251200" cy="30480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97" name="Google Shape;297;p14"/>
            <p:cNvSpPr txBox="1"/>
            <p:nvPr/>
          </p:nvSpPr>
          <p:spPr>
            <a:xfrm rot="-278838">
              <a:off x="6630759" y="3225275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14"/>
          <p:cNvSpPr txBox="1"/>
          <p:nvPr/>
        </p:nvSpPr>
        <p:spPr>
          <a:xfrm>
            <a:off x="1907622" y="188665"/>
            <a:ext cx="8419107" cy="1124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564"/>
              <a:buFont typeface="Corbe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5"/>
          <p:cNvSpPr txBox="1"/>
          <p:nvPr>
            <p:ph type="title"/>
          </p:nvPr>
        </p:nvSpPr>
        <p:spPr>
          <a:xfrm>
            <a:off x="2057400" y="436563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messages</a:t>
            </a:r>
            <a:endParaRPr b="1"/>
          </a:p>
        </p:txBody>
      </p:sp>
      <p:sp>
        <p:nvSpPr>
          <p:cNvPr id="305" name="Google Shape;305;p15"/>
          <p:cNvSpPr txBox="1"/>
          <p:nvPr>
            <p:ph idx="1" type="body"/>
          </p:nvPr>
        </p:nvSpPr>
        <p:spPr>
          <a:xfrm>
            <a:off x="1238676" y="732403"/>
            <a:ext cx="9957183" cy="28905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2383" lvl="0" marL="233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Two types of HTTP messages: </a:t>
            </a:r>
            <a:endParaRPr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i="1" lang="en-US" sz="3200">
                <a:solidFill>
                  <a:srgbClr val="CC0000"/>
                </a:solidFill>
              </a:rPr>
              <a:t>HTTP Request</a:t>
            </a:r>
            <a:r>
              <a:rPr lang="en-US" sz="3200">
                <a:solidFill>
                  <a:srgbClr val="CC0000"/>
                </a:solidFill>
              </a:rPr>
              <a:t> message</a:t>
            </a:r>
            <a:endParaRPr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>
                <a:solidFill>
                  <a:srgbClr val="CC0000"/>
                </a:solidFill>
              </a:rPr>
              <a:t>HTTP </a:t>
            </a:r>
            <a:r>
              <a:rPr i="1" lang="en-US" sz="3200">
                <a:solidFill>
                  <a:srgbClr val="CC0000"/>
                </a:solidFill>
              </a:rPr>
              <a:t>Response message</a:t>
            </a:r>
            <a:endParaRPr i="1" sz="3200">
              <a:solidFill>
                <a:srgbClr val="CC0000"/>
              </a:solidFill>
            </a:endParaRPr>
          </a:p>
        </p:txBody>
      </p:sp>
      <p:pic>
        <p:nvPicPr>
          <p:cNvPr id="306" name="Google Shape;3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4626" y="2329842"/>
            <a:ext cx="5365377" cy="2912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1202" y="2365282"/>
            <a:ext cx="6696916" cy="386459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6"/>
          <p:cNvSpPr txBox="1"/>
          <p:nvPr>
            <p:ph type="title"/>
          </p:nvPr>
        </p:nvSpPr>
        <p:spPr>
          <a:xfrm>
            <a:off x="2057400" y="436563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request message format</a:t>
            </a:r>
            <a:endParaRPr b="1"/>
          </a:p>
        </p:txBody>
      </p:sp>
      <p:sp>
        <p:nvSpPr>
          <p:cNvPr id="313" name="Google Shape;313;p16"/>
          <p:cNvSpPr txBox="1"/>
          <p:nvPr>
            <p:ph idx="1" type="body"/>
          </p:nvPr>
        </p:nvSpPr>
        <p:spPr>
          <a:xfrm>
            <a:off x="1697039" y="1145800"/>
            <a:ext cx="7772400" cy="1210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-12383" lvl="0" marL="233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0588"/>
              <a:buNone/>
            </a:pPr>
            <a:r>
              <a:t/>
            </a:r>
            <a:endParaRPr/>
          </a:p>
          <a:p>
            <a:pPr indent="-233360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ct val="127941"/>
              <a:buChar char="•"/>
            </a:pPr>
            <a:r>
              <a:rPr b="1" lang="en-US" sz="3200">
                <a:solidFill>
                  <a:srgbClr val="FF6600"/>
                </a:solidFill>
              </a:rPr>
              <a:t>HTTP request message:</a:t>
            </a:r>
            <a:endParaRPr b="1" sz="3200">
              <a:solidFill>
                <a:srgbClr val="FF6600"/>
              </a:solidFill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42156"/>
              <a:buChar char="•"/>
            </a:pPr>
            <a:r>
              <a:rPr lang="en-US" sz="2400"/>
              <a:t>ASCII (human-readable format)</a:t>
            </a:r>
            <a:endParaRPr sz="2400">
              <a:solidFill>
                <a:schemeClr val="accent2"/>
              </a:solidFill>
            </a:endParaRPr>
          </a:p>
        </p:txBody>
      </p:sp>
      <p:cxnSp>
        <p:nvCxnSpPr>
          <p:cNvPr id="314" name="Google Shape;314;p16"/>
          <p:cNvCxnSpPr/>
          <p:nvPr/>
        </p:nvCxnSpPr>
        <p:spPr>
          <a:xfrm>
            <a:off x="6767422" y="1958286"/>
            <a:ext cx="849133" cy="665164"/>
          </a:xfrm>
          <a:prstGeom prst="straightConnector1">
            <a:avLst/>
          </a:prstGeom>
          <a:noFill/>
          <a:ln cap="flat" cmpd="sng" w="9525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5" name="Google Shape;315;p16"/>
          <p:cNvSpPr txBox="1"/>
          <p:nvPr/>
        </p:nvSpPr>
        <p:spPr>
          <a:xfrm>
            <a:off x="6319748" y="1621736"/>
            <a:ext cx="2411413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carriage return character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6"/>
          <p:cNvSpPr txBox="1"/>
          <p:nvPr/>
        </p:nvSpPr>
        <p:spPr>
          <a:xfrm>
            <a:off x="7715161" y="1942411"/>
            <a:ext cx="18669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line-feed character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p16"/>
          <p:cNvCxnSpPr/>
          <p:nvPr/>
        </p:nvCxnSpPr>
        <p:spPr>
          <a:xfrm flipH="1">
            <a:off x="8139469" y="2371037"/>
            <a:ext cx="447228" cy="284162"/>
          </a:xfrm>
          <a:prstGeom prst="straightConnector1">
            <a:avLst/>
          </a:prstGeom>
          <a:noFill/>
          <a:ln cap="flat" cmpd="sng" w="9525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7699" y="839041"/>
            <a:ext cx="6357533" cy="346468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7"/>
          <p:cNvSpPr txBox="1"/>
          <p:nvPr>
            <p:ph type="title"/>
          </p:nvPr>
        </p:nvSpPr>
        <p:spPr>
          <a:xfrm>
            <a:off x="1484300" y="34127"/>
            <a:ext cx="10018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request message: Example</a:t>
            </a:r>
            <a:endParaRPr b="1"/>
          </a:p>
        </p:txBody>
      </p:sp>
      <p:sp>
        <p:nvSpPr>
          <p:cNvPr id="324" name="Google Shape;324;p17"/>
          <p:cNvSpPr txBox="1"/>
          <p:nvPr/>
        </p:nvSpPr>
        <p:spPr>
          <a:xfrm>
            <a:off x="3582575" y="4434650"/>
            <a:ext cx="68646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 //somedir/index.html HTTP/1.1\r\n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Host: www.someschool.edu\r\n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User-Agent: Firefox/3.6.10\r\n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Accept: text/html,image/gif, image jpeg\r\n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Accept-Language: fr 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close\r\n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7"/>
          <p:cNvSpPr/>
          <p:nvPr/>
        </p:nvSpPr>
        <p:spPr>
          <a:xfrm>
            <a:off x="3688297" y="881607"/>
            <a:ext cx="868529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7"/>
          <p:cNvSpPr/>
          <p:nvPr/>
        </p:nvSpPr>
        <p:spPr>
          <a:xfrm>
            <a:off x="3482980" y="4312106"/>
            <a:ext cx="868529" cy="52996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7"/>
          <p:cNvSpPr/>
          <p:nvPr/>
        </p:nvSpPr>
        <p:spPr>
          <a:xfrm>
            <a:off x="5017489" y="895184"/>
            <a:ext cx="964788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7"/>
          <p:cNvSpPr/>
          <p:nvPr/>
        </p:nvSpPr>
        <p:spPr>
          <a:xfrm>
            <a:off x="4351509" y="4379974"/>
            <a:ext cx="2624835" cy="41371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7"/>
          <p:cNvSpPr/>
          <p:nvPr/>
        </p:nvSpPr>
        <p:spPr>
          <a:xfrm>
            <a:off x="6526977" y="881607"/>
            <a:ext cx="843627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7"/>
          <p:cNvSpPr/>
          <p:nvPr/>
        </p:nvSpPr>
        <p:spPr>
          <a:xfrm>
            <a:off x="6901642" y="4296999"/>
            <a:ext cx="1328100" cy="53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7"/>
          <p:cNvSpPr/>
          <p:nvPr/>
        </p:nvSpPr>
        <p:spPr>
          <a:xfrm>
            <a:off x="7523004" y="997776"/>
            <a:ext cx="843627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7"/>
          <p:cNvSpPr/>
          <p:nvPr/>
        </p:nvSpPr>
        <p:spPr>
          <a:xfrm>
            <a:off x="8074495" y="4426263"/>
            <a:ext cx="826450" cy="41580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7"/>
          <p:cNvSpPr/>
          <p:nvPr/>
        </p:nvSpPr>
        <p:spPr>
          <a:xfrm>
            <a:off x="3557682" y="1329004"/>
            <a:ext cx="2069874" cy="5263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7"/>
          <p:cNvSpPr/>
          <p:nvPr/>
        </p:nvSpPr>
        <p:spPr>
          <a:xfrm>
            <a:off x="3557682" y="4654600"/>
            <a:ext cx="868529" cy="31284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7"/>
          <p:cNvSpPr/>
          <p:nvPr/>
        </p:nvSpPr>
        <p:spPr>
          <a:xfrm>
            <a:off x="5776960" y="1329004"/>
            <a:ext cx="964788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7"/>
          <p:cNvSpPr/>
          <p:nvPr/>
        </p:nvSpPr>
        <p:spPr>
          <a:xfrm>
            <a:off x="4503909" y="4728067"/>
            <a:ext cx="2742300" cy="352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7"/>
          <p:cNvSpPr/>
          <p:nvPr/>
        </p:nvSpPr>
        <p:spPr>
          <a:xfrm>
            <a:off x="5176227" y="3383850"/>
            <a:ext cx="2069874" cy="5263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7"/>
          <p:cNvSpPr txBox="1"/>
          <p:nvPr/>
        </p:nvSpPr>
        <p:spPr>
          <a:xfrm>
            <a:off x="1114473" y="4095525"/>
            <a:ext cx="2365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request line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(GET, POST,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HEAD,PUT,DELETE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commands</a:t>
            </a:r>
            <a:r>
              <a:rPr b="1" i="0" lang="en-US" sz="1600" u="none" cap="none" strike="noStrike">
                <a:solidFill>
                  <a:srgbClr val="000099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b="1" i="0" sz="2000" u="none" cap="none" strike="noStrike">
              <a:solidFill>
                <a:srgbClr val="00009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39" name="Google Shape;339;p17"/>
          <p:cNvCxnSpPr/>
          <p:nvPr/>
        </p:nvCxnSpPr>
        <p:spPr>
          <a:xfrm>
            <a:off x="2689163" y="4392313"/>
            <a:ext cx="868500" cy="146100"/>
          </a:xfrm>
          <a:prstGeom prst="straightConnector1">
            <a:avLst/>
          </a:pr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0" name="Google Shape;340;p17"/>
          <p:cNvSpPr txBox="1"/>
          <p:nvPr/>
        </p:nvSpPr>
        <p:spPr>
          <a:xfrm>
            <a:off x="1322801" y="5516213"/>
            <a:ext cx="23655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carriage return,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line feed at start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of line indicates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end of header lines</a:t>
            </a:r>
            <a:endParaRPr b="1" i="0" sz="20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1" name="Google Shape;341;p17"/>
          <p:cNvCxnSpPr/>
          <p:nvPr/>
        </p:nvCxnSpPr>
        <p:spPr>
          <a:xfrm>
            <a:off x="3046464" y="6208925"/>
            <a:ext cx="625200" cy="191400"/>
          </a:xfrm>
          <a:prstGeom prst="straightConnector1">
            <a:avLst/>
          </a:pr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2" name="Google Shape;342;p17"/>
          <p:cNvSpPr/>
          <p:nvPr/>
        </p:nvSpPr>
        <p:spPr>
          <a:xfrm>
            <a:off x="3453500" y="4882376"/>
            <a:ext cx="222000" cy="1077301"/>
          </a:xfrm>
          <a:custGeom>
            <a:rect b="b" l="l" r="r" t="t"/>
            <a:pathLst>
              <a:path extrusionOk="0" h="924" w="150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3" name="Google Shape;343;p17"/>
          <p:cNvSpPr txBox="1"/>
          <p:nvPr/>
        </p:nvSpPr>
        <p:spPr>
          <a:xfrm>
            <a:off x="2478800" y="5081187"/>
            <a:ext cx="97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 lines</a:t>
            </a:r>
            <a:endParaRPr b="1" i="0" sz="20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8"/>
          <p:cNvSpPr txBox="1"/>
          <p:nvPr>
            <p:ph type="title"/>
          </p:nvPr>
        </p:nvSpPr>
        <p:spPr>
          <a:xfrm>
            <a:off x="1425624" y="109550"/>
            <a:ext cx="9445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Method types</a:t>
            </a:r>
            <a:endParaRPr/>
          </a:p>
        </p:txBody>
      </p:sp>
      <p:sp>
        <p:nvSpPr>
          <p:cNvPr id="350" name="Google Shape;350;p18"/>
          <p:cNvSpPr txBox="1"/>
          <p:nvPr>
            <p:ph idx="1" type="body"/>
          </p:nvPr>
        </p:nvSpPr>
        <p:spPr>
          <a:xfrm>
            <a:off x="1472234" y="1994206"/>
            <a:ext cx="4640885" cy="3509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19"/>
              <a:buFont typeface="Noto Sans Symbols"/>
              <a:buNone/>
            </a:pPr>
            <a:r>
              <a:rPr b="1" lang="en-US" sz="3200">
                <a:solidFill>
                  <a:srgbClr val="0000FF"/>
                </a:solidFill>
              </a:rPr>
              <a:t>HTTP/1.0</a:t>
            </a:r>
            <a:r>
              <a:rPr lang="en-US" sz="2000">
                <a:solidFill>
                  <a:srgbClr val="0000FF"/>
                </a:solidFill>
              </a:rPr>
              <a:t>:</a:t>
            </a:r>
            <a:endParaRPr sz="2400">
              <a:solidFill>
                <a:srgbClr val="0000FF"/>
              </a:solidFill>
            </a:endParaRPr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lang="en-US" sz="2800">
                <a:solidFill>
                  <a:srgbClr val="FF6600"/>
                </a:solidFill>
              </a:rPr>
              <a:t>GET</a:t>
            </a:r>
            <a:endParaRPr b="1" sz="24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Primarily gets information only</a:t>
            </a:r>
            <a:endParaRPr sz="2000"/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Retrieve data</a:t>
            </a:r>
            <a:endParaRPr sz="2000"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lang="en-US" sz="2800">
                <a:solidFill>
                  <a:srgbClr val="FF6600"/>
                </a:solidFill>
              </a:rPr>
              <a:t>POST</a:t>
            </a:r>
            <a:endParaRPr b="1" sz="24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Creating new data</a:t>
            </a:r>
            <a:endParaRPr sz="2000"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lang="en-US" sz="2800">
                <a:solidFill>
                  <a:srgbClr val="FF6600"/>
                </a:solidFill>
              </a:rPr>
              <a:t>HEAD</a:t>
            </a:r>
            <a:endParaRPr b="1" sz="24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Also retrieve but asks server to leave requested object out of response</a:t>
            </a:r>
            <a:endParaRPr sz="2000"/>
          </a:p>
        </p:txBody>
      </p:sp>
      <p:sp>
        <p:nvSpPr>
          <p:cNvPr id="351" name="Google Shape;351;p18"/>
          <p:cNvSpPr txBox="1"/>
          <p:nvPr>
            <p:ph idx="2" type="body"/>
          </p:nvPr>
        </p:nvSpPr>
        <p:spPr>
          <a:xfrm>
            <a:off x="7241638" y="681050"/>
            <a:ext cx="4439979" cy="51915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3200">
                <a:solidFill>
                  <a:srgbClr val="0000FF"/>
                </a:solidFill>
              </a:rPr>
              <a:t>HTTP/1.1:</a:t>
            </a:r>
            <a:endParaRPr sz="2400">
              <a:solidFill>
                <a:srgbClr val="0000FF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800">
                <a:solidFill>
                  <a:srgbClr val="FF6600"/>
                </a:solidFill>
              </a:rPr>
              <a:t>GET, POST, HEAD</a:t>
            </a:r>
            <a:endParaRPr b="1" sz="2000">
              <a:solidFill>
                <a:srgbClr val="FF6600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800">
                <a:solidFill>
                  <a:srgbClr val="FF6600"/>
                </a:solidFill>
              </a:rPr>
              <a:t>PUT/PATCH</a:t>
            </a:r>
            <a:endParaRPr b="1" sz="20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/>
              <a:t>Update data </a:t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/>
              <a:t>Replaces existing objects</a:t>
            </a:r>
            <a:endParaRPr sz="1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800">
                <a:solidFill>
                  <a:srgbClr val="FF6600"/>
                </a:solidFill>
              </a:rPr>
              <a:t>DELETE</a:t>
            </a:r>
            <a:endParaRPr b="1" sz="20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/>
              <a:t>Deletes data</a:t>
            </a:r>
            <a:endParaRPr sz="18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9"/>
          <p:cNvSpPr txBox="1"/>
          <p:nvPr>
            <p:ph type="title"/>
          </p:nvPr>
        </p:nvSpPr>
        <p:spPr>
          <a:xfrm>
            <a:off x="1970088" y="381970"/>
            <a:ext cx="8186737" cy="903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Uploading form input</a:t>
            </a:r>
            <a:endParaRPr/>
          </a:p>
        </p:txBody>
      </p:sp>
      <p:sp>
        <p:nvSpPr>
          <p:cNvPr id="358" name="Google Shape;358;p19"/>
          <p:cNvSpPr txBox="1"/>
          <p:nvPr>
            <p:ph idx="1" type="body"/>
          </p:nvPr>
        </p:nvSpPr>
        <p:spPr>
          <a:xfrm>
            <a:off x="2224088" y="1343025"/>
            <a:ext cx="6951816" cy="2662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800" u="sng">
                <a:solidFill>
                  <a:srgbClr val="0070C0"/>
                </a:solidFill>
              </a:rPr>
              <a:t>POST method:</a:t>
            </a:r>
            <a:endParaRPr b="1" sz="2800">
              <a:solidFill>
                <a:srgbClr val="0070C0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Web page often includes form input</a:t>
            </a:r>
            <a:endParaRPr sz="20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Input is uploaded to server in entity body</a:t>
            </a:r>
            <a:endParaRPr sz="2000"/>
          </a:p>
          <a:p>
            <a:pPr indent="-1238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t/>
            </a:r>
            <a:endParaRPr sz="2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9" name="Google Shape;359;p19"/>
          <p:cNvSpPr txBox="1"/>
          <p:nvPr>
            <p:ph idx="2" type="body"/>
          </p:nvPr>
        </p:nvSpPr>
        <p:spPr>
          <a:xfrm>
            <a:off x="2224107" y="3903225"/>
            <a:ext cx="6354180" cy="22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800" u="sng">
                <a:solidFill>
                  <a:srgbClr val="0070C0"/>
                </a:solidFill>
              </a:rPr>
              <a:t>URL method: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Uses GET method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Input is uploaded in URL field of request line: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t/>
            </a:r>
            <a:endParaRPr sz="2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0" name="Google Shape;360;p19"/>
          <p:cNvSpPr txBox="1"/>
          <p:nvPr/>
        </p:nvSpPr>
        <p:spPr>
          <a:xfrm>
            <a:off x="2526953" y="5932474"/>
            <a:ext cx="9574782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www.somesite.com/animalsearch?monkeys&amp;banana</a:t>
            </a:r>
            <a:endParaRPr b="0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/>
          <p:nvPr>
            <p:ph type="title"/>
          </p:nvPr>
        </p:nvSpPr>
        <p:spPr>
          <a:xfrm>
            <a:off x="1372258" y="175264"/>
            <a:ext cx="10018713" cy="796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Applications </a:t>
            </a:r>
            <a:endParaRPr/>
          </a:p>
        </p:txBody>
      </p:sp>
      <p:sp>
        <p:nvSpPr>
          <p:cNvPr id="153" name="Google Shape;153;p2"/>
          <p:cNvSpPr txBox="1"/>
          <p:nvPr>
            <p:ph idx="1" type="body"/>
          </p:nvPr>
        </p:nvSpPr>
        <p:spPr>
          <a:xfrm>
            <a:off x="964465" y="314073"/>
            <a:ext cx="2551361" cy="6177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1970-1980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b="1"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1990-2000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b="1" sz="3200"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b="1"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2000-2020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b="1" sz="3200"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b="1"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2020 - </a:t>
            </a:r>
            <a:endParaRPr/>
          </a:p>
        </p:txBody>
      </p:sp>
      <p:pic>
        <p:nvPicPr>
          <p:cNvPr id="154" name="Google Shape;15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456" y="875497"/>
            <a:ext cx="2860114" cy="19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7772" y="2407434"/>
            <a:ext cx="2704857" cy="162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2816" y="4316419"/>
            <a:ext cx="4261164" cy="1061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13102" y="4175046"/>
            <a:ext cx="3168512" cy="1490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90733" y="971266"/>
            <a:ext cx="3660207" cy="1692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0"/>
          <p:cNvSpPr txBox="1"/>
          <p:nvPr>
            <p:ph type="title"/>
          </p:nvPr>
        </p:nvSpPr>
        <p:spPr>
          <a:xfrm>
            <a:off x="1488999" y="273776"/>
            <a:ext cx="10018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HTTP Methods</a:t>
            </a:r>
            <a:endParaRPr b="1"/>
          </a:p>
        </p:txBody>
      </p:sp>
      <p:pic>
        <p:nvPicPr>
          <p:cNvPr id="366" name="Google Shape;36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7525" y="1173201"/>
            <a:ext cx="7421651" cy="44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0"/>
          <p:cNvSpPr/>
          <p:nvPr/>
        </p:nvSpPr>
        <p:spPr>
          <a:xfrm>
            <a:off x="2787527" y="5760348"/>
            <a:ext cx="753764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Source :https://javarevisited.blogspot.com/2016/04/what-is-purpose-of-http-request-types-in-RESTful-web-service.html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1"/>
          <p:cNvSpPr txBox="1"/>
          <p:nvPr>
            <p:ph type="title"/>
          </p:nvPr>
        </p:nvSpPr>
        <p:spPr>
          <a:xfrm>
            <a:off x="1484311" y="337140"/>
            <a:ext cx="10018713" cy="1231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HTTP response message: General Format</a:t>
            </a:r>
            <a:endParaRPr/>
          </a:p>
        </p:txBody>
      </p:sp>
      <p:pic>
        <p:nvPicPr>
          <p:cNvPr id="373" name="Google Shape;37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9571" y="1568965"/>
            <a:ext cx="9083769" cy="4576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2"/>
          <p:cNvSpPr txBox="1"/>
          <p:nvPr>
            <p:ph type="title"/>
          </p:nvPr>
        </p:nvSpPr>
        <p:spPr>
          <a:xfrm>
            <a:off x="1194165" y="254977"/>
            <a:ext cx="10018713" cy="55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HTTP response message : Example</a:t>
            </a:r>
            <a:endParaRPr/>
          </a:p>
        </p:txBody>
      </p:sp>
      <p:pic>
        <p:nvPicPr>
          <p:cNvPr id="379" name="Google Shape;37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9627" y="944712"/>
            <a:ext cx="4839296" cy="243821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2"/>
          <p:cNvSpPr/>
          <p:nvPr/>
        </p:nvSpPr>
        <p:spPr>
          <a:xfrm>
            <a:off x="2810178" y="3759201"/>
            <a:ext cx="6311900" cy="2806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HTTP/1.1 200 OK\r\n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Date: Sun, 26 Sep 2010 20:09:20 GMT\r\n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Server: Apache/2.0.52 (CentOS)\r\n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Last-Modified: Tue, 30 Oct 2007 17:00:02 GMT\r\n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ETag: "17dc6-a5c-bf716880"\r\n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Accept-Ranges: bytes\r\n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Content-Length: 2652\r\n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Keep-Alive: timeout=10, max=100\r\n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Content-Type: text/html; charset=ISO-8859-1\r\n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 data data data data ..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 </a:t>
            </a:r>
            <a:endParaRPr b="1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1" name="Google Shape;381;p22"/>
          <p:cNvSpPr/>
          <p:nvPr/>
        </p:nvSpPr>
        <p:spPr>
          <a:xfrm>
            <a:off x="3015495" y="874333"/>
            <a:ext cx="1155153" cy="38992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2"/>
          <p:cNvSpPr/>
          <p:nvPr/>
        </p:nvSpPr>
        <p:spPr>
          <a:xfrm>
            <a:off x="2810178" y="3759201"/>
            <a:ext cx="1155153" cy="31194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2"/>
          <p:cNvSpPr/>
          <p:nvPr/>
        </p:nvSpPr>
        <p:spPr>
          <a:xfrm>
            <a:off x="4404780" y="863198"/>
            <a:ext cx="791474" cy="4665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2"/>
          <p:cNvSpPr/>
          <p:nvPr/>
        </p:nvSpPr>
        <p:spPr>
          <a:xfrm>
            <a:off x="3909668" y="3743982"/>
            <a:ext cx="582762" cy="32715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2"/>
          <p:cNvSpPr/>
          <p:nvPr/>
        </p:nvSpPr>
        <p:spPr>
          <a:xfrm>
            <a:off x="5570391" y="824111"/>
            <a:ext cx="791474" cy="4665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2"/>
          <p:cNvSpPr/>
          <p:nvPr/>
        </p:nvSpPr>
        <p:spPr>
          <a:xfrm>
            <a:off x="4353449" y="3759201"/>
            <a:ext cx="582762" cy="32715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2"/>
          <p:cNvSpPr/>
          <p:nvPr/>
        </p:nvSpPr>
        <p:spPr>
          <a:xfrm>
            <a:off x="3362249" y="1214652"/>
            <a:ext cx="1234126" cy="3610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2"/>
          <p:cNvSpPr/>
          <p:nvPr/>
        </p:nvSpPr>
        <p:spPr>
          <a:xfrm>
            <a:off x="2883179" y="4011879"/>
            <a:ext cx="582708" cy="31374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2"/>
          <p:cNvSpPr/>
          <p:nvPr/>
        </p:nvSpPr>
        <p:spPr>
          <a:xfrm>
            <a:off x="4970512" y="1181897"/>
            <a:ext cx="755725" cy="44875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2"/>
          <p:cNvSpPr/>
          <p:nvPr/>
        </p:nvSpPr>
        <p:spPr>
          <a:xfrm>
            <a:off x="3619672" y="3953455"/>
            <a:ext cx="3590019" cy="35239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2"/>
          <p:cNvSpPr txBox="1"/>
          <p:nvPr/>
        </p:nvSpPr>
        <p:spPr>
          <a:xfrm>
            <a:off x="586175" y="3190326"/>
            <a:ext cx="1790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line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(protocol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code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phrase)</a:t>
            </a:r>
            <a:endParaRPr b="1" i="0" sz="19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2" name="Google Shape;392;p22"/>
          <p:cNvCxnSpPr/>
          <p:nvPr/>
        </p:nvCxnSpPr>
        <p:spPr>
          <a:xfrm>
            <a:off x="1805376" y="3707851"/>
            <a:ext cx="924000" cy="2571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3" name="Google Shape;393;p22"/>
          <p:cNvSpPr/>
          <p:nvPr/>
        </p:nvSpPr>
        <p:spPr>
          <a:xfrm>
            <a:off x="2545750" y="4071151"/>
            <a:ext cx="264425" cy="1771877"/>
          </a:xfrm>
          <a:custGeom>
            <a:rect b="b" l="l" r="r" t="t"/>
            <a:pathLst>
              <a:path extrusionOk="0" h="1428" w="162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4" name="Google Shape;394;p22"/>
          <p:cNvSpPr txBox="1"/>
          <p:nvPr/>
        </p:nvSpPr>
        <p:spPr>
          <a:xfrm>
            <a:off x="1590171" y="4572201"/>
            <a:ext cx="102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b="1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lines</a:t>
            </a:r>
            <a:endParaRPr b="1" i="0" sz="20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5" name="Google Shape;395;p22"/>
          <p:cNvCxnSpPr/>
          <p:nvPr/>
        </p:nvCxnSpPr>
        <p:spPr>
          <a:xfrm flipH="1" rot="10800000">
            <a:off x="2125975" y="6414539"/>
            <a:ext cx="757200" cy="2127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6" name="Google Shape;396;p22"/>
          <p:cNvSpPr txBox="1"/>
          <p:nvPr/>
        </p:nvSpPr>
        <p:spPr>
          <a:xfrm>
            <a:off x="825814" y="5843014"/>
            <a:ext cx="137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7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data, e.g., 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7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requested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7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HTML file</a:t>
            </a:r>
            <a:endParaRPr b="1" i="0" sz="21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3"/>
          <p:cNvSpPr txBox="1"/>
          <p:nvPr>
            <p:ph type="title"/>
          </p:nvPr>
        </p:nvSpPr>
        <p:spPr>
          <a:xfrm>
            <a:off x="2001838" y="147639"/>
            <a:ext cx="77724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response status codes</a:t>
            </a:r>
            <a:endParaRPr b="1"/>
          </a:p>
        </p:txBody>
      </p:sp>
      <p:sp>
        <p:nvSpPr>
          <p:cNvPr id="403" name="Google Shape;403;p23"/>
          <p:cNvSpPr/>
          <p:nvPr/>
        </p:nvSpPr>
        <p:spPr>
          <a:xfrm>
            <a:off x="1502475" y="1127125"/>
            <a:ext cx="102528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837" lvl="0" marL="35083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 code appears in 1st line in server-to-client response message.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0837" lvl="0" marL="35083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Status codes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7950" y="2344475"/>
            <a:ext cx="593407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7226" y="1723128"/>
            <a:ext cx="3522650" cy="17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3"/>
          <p:cNvSpPr/>
          <p:nvPr/>
        </p:nvSpPr>
        <p:spPr>
          <a:xfrm>
            <a:off x="8917655" y="1612048"/>
            <a:ext cx="791400" cy="466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4"/>
          <p:cNvSpPr txBox="1"/>
          <p:nvPr>
            <p:ph type="title"/>
          </p:nvPr>
        </p:nvSpPr>
        <p:spPr>
          <a:xfrm>
            <a:off x="2001838" y="147639"/>
            <a:ext cx="7772400" cy="979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response status codes</a:t>
            </a:r>
            <a:endParaRPr b="1"/>
          </a:p>
        </p:txBody>
      </p:sp>
      <p:sp>
        <p:nvSpPr>
          <p:cNvPr id="413" name="Google Shape;413;p24"/>
          <p:cNvSpPr txBox="1"/>
          <p:nvPr>
            <p:ph idx="1" type="body"/>
          </p:nvPr>
        </p:nvSpPr>
        <p:spPr>
          <a:xfrm>
            <a:off x="1058075" y="1625925"/>
            <a:ext cx="8075700" cy="49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285750" lvl="0" marL="28575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100 Continue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everything ok so far, client should continue with the request</a:t>
            </a:r>
            <a:endParaRPr sz="2000"/>
          </a:p>
          <a:p>
            <a:pPr indent="-285750" lvl="0" marL="28575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t/>
            </a:r>
            <a:endParaRPr b="1" sz="2400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28575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200 OK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 succeeded, requested object later in this message</a:t>
            </a:r>
            <a:endParaRPr sz="2000"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301 Moved Permanently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requested object moved, new location specified later in this message (Location:)</a:t>
            </a:r>
            <a:endParaRPr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400 Bad Request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 message not understood by server</a:t>
            </a:r>
            <a:endParaRPr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404 Not Found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requested document not found on this server</a:t>
            </a:r>
            <a:endParaRPr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505 HTTP Version Not Supported</a:t>
            </a:r>
            <a:endParaRPr sz="2400">
              <a:solidFill>
                <a:srgbClr val="CC0000"/>
              </a:solidFill>
            </a:endParaRPr>
          </a:p>
        </p:txBody>
      </p:sp>
      <p:sp>
        <p:nvSpPr>
          <p:cNvPr id="414" name="Google Shape;414;p24"/>
          <p:cNvSpPr/>
          <p:nvPr/>
        </p:nvSpPr>
        <p:spPr>
          <a:xfrm>
            <a:off x="1512325" y="1018726"/>
            <a:ext cx="8112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838" lvl="0" marL="35083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sample codes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0156" y="2653802"/>
            <a:ext cx="3457810" cy="3159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5"/>
          <p:cNvSpPr txBox="1"/>
          <p:nvPr>
            <p:ph type="title"/>
          </p:nvPr>
        </p:nvSpPr>
        <p:spPr>
          <a:xfrm>
            <a:off x="1484300" y="325403"/>
            <a:ext cx="100188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 sz="3700"/>
              <a:t>Objectives -Part 3</a:t>
            </a:r>
            <a:br>
              <a:rPr b="1" lang="en-US" sz="3700"/>
            </a:br>
            <a:endParaRPr b="1" sz="3700"/>
          </a:p>
        </p:txBody>
      </p:sp>
      <p:sp>
        <p:nvSpPr>
          <p:cNvPr id="421" name="Google Shape;421;p25"/>
          <p:cNvSpPr txBox="1"/>
          <p:nvPr>
            <p:ph idx="1" type="body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HTTP Connections</a:t>
            </a:r>
            <a:endParaRPr sz="4400"/>
          </a:p>
          <a:p>
            <a:pPr indent="-285750" lvl="1" marL="7429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000"/>
              <a:t>Non Persistent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000"/>
              <a:t>Persistent</a:t>
            </a:r>
            <a:endParaRPr sz="4000"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4000"/>
          </a:p>
        </p:txBody>
      </p:sp>
      <p:pic>
        <p:nvPicPr>
          <p:cNvPr id="422" name="Google Shape;42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8" name="Google Shape;428;p26"/>
          <p:cNvCxnSpPr/>
          <p:nvPr/>
        </p:nvCxnSpPr>
        <p:spPr>
          <a:xfrm>
            <a:off x="2181225" y="1787526"/>
            <a:ext cx="0" cy="3990976"/>
          </a:xfrm>
          <a:prstGeom prst="straightConnector1">
            <a:avLst/>
          </a:prstGeom>
          <a:noFill/>
          <a:ln cap="flat" cmpd="sng" w="19050">
            <a:solidFill>
              <a:srgbClr val="8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9" name="Google Shape;429;p26"/>
          <p:cNvSpPr txBox="1"/>
          <p:nvPr>
            <p:ph type="title"/>
          </p:nvPr>
        </p:nvSpPr>
        <p:spPr>
          <a:xfrm>
            <a:off x="2022475" y="0"/>
            <a:ext cx="7772400" cy="858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</a:t>
            </a:r>
            <a:endParaRPr b="1"/>
          </a:p>
        </p:txBody>
      </p:sp>
      <p:sp>
        <p:nvSpPr>
          <p:cNvPr id="430" name="Google Shape;430;p26"/>
          <p:cNvSpPr txBox="1"/>
          <p:nvPr>
            <p:ph idx="1" type="body"/>
          </p:nvPr>
        </p:nvSpPr>
        <p:spPr>
          <a:xfrm>
            <a:off x="1925638" y="823913"/>
            <a:ext cx="7942262" cy="466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/>
              <a:t>Suppose user enters URL:</a:t>
            </a:r>
            <a:endParaRPr/>
          </a:p>
        </p:txBody>
      </p:sp>
      <p:sp>
        <p:nvSpPr>
          <p:cNvPr id="431" name="Google Shape;431;p26"/>
          <p:cNvSpPr txBox="1"/>
          <p:nvPr>
            <p:ph idx="2" type="body"/>
          </p:nvPr>
        </p:nvSpPr>
        <p:spPr>
          <a:xfrm>
            <a:off x="2181225" y="2206229"/>
            <a:ext cx="394335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>
                <a:solidFill>
                  <a:srgbClr val="CC0000"/>
                </a:solidFill>
              </a:rPr>
              <a:t>1a</a:t>
            </a:r>
            <a:r>
              <a:rPr lang="en-US" sz="2200">
                <a:solidFill>
                  <a:srgbClr val="FF0000"/>
                </a:solidFill>
              </a:rPr>
              <a:t>.</a:t>
            </a:r>
            <a:r>
              <a:rPr lang="en-US" sz="2200"/>
              <a:t> HTTP client initiates TCP connection to HTTP server at www.someSchool.edu </a:t>
            </a:r>
            <a:endParaRPr sz="2200"/>
          </a:p>
        </p:txBody>
      </p:sp>
      <p:sp>
        <p:nvSpPr>
          <p:cNvPr id="432" name="Google Shape;432;p26"/>
          <p:cNvSpPr/>
          <p:nvPr/>
        </p:nvSpPr>
        <p:spPr>
          <a:xfrm>
            <a:off x="2154150" y="4115447"/>
            <a:ext cx="3810000" cy="107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client sends HTTP </a:t>
            </a:r>
            <a:r>
              <a:rPr b="0" i="1" lang="en-US" sz="2200" u="none" cap="none" strike="noStrike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request message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(containing URL) into TCP connection socket. Message indicates that client wants object someDepartment/home.index</a:t>
            </a:r>
            <a:endParaRPr b="0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3" name="Google Shape;433;p26"/>
          <p:cNvSpPr/>
          <p:nvPr/>
        </p:nvSpPr>
        <p:spPr>
          <a:xfrm>
            <a:off x="6367799" y="2573933"/>
            <a:ext cx="4976211" cy="150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1b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www.someSchool.edu accepts TCP connection, notifying client</a:t>
            </a:r>
            <a:endParaRPr b="0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4" name="Google Shape;434;p26"/>
          <p:cNvSpPr/>
          <p:nvPr/>
        </p:nvSpPr>
        <p:spPr>
          <a:xfrm>
            <a:off x="6285749" y="4530925"/>
            <a:ext cx="4871777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receives request message, forms </a:t>
            </a:r>
            <a:r>
              <a:rPr b="0" i="1" lang="en-US" sz="2200" u="none" cap="none" strike="noStrike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response message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containing requested object, and sends message into its socket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5" name="Google Shape;435;p26"/>
          <p:cNvCxnSpPr/>
          <p:nvPr/>
        </p:nvCxnSpPr>
        <p:spPr>
          <a:xfrm>
            <a:off x="5419726" y="4591051"/>
            <a:ext cx="1095375" cy="5238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6" name="Google Shape;436;p26"/>
          <p:cNvCxnSpPr/>
          <p:nvPr/>
        </p:nvCxnSpPr>
        <p:spPr>
          <a:xfrm flipH="1">
            <a:off x="5467351" y="5200651"/>
            <a:ext cx="1008063" cy="102552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7" name="Google Shape;437;p26"/>
          <p:cNvCxnSpPr/>
          <p:nvPr/>
        </p:nvCxnSpPr>
        <p:spPr>
          <a:xfrm>
            <a:off x="5572126" y="2647951"/>
            <a:ext cx="1095375" cy="5238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8" name="Google Shape;438;p26"/>
          <p:cNvCxnSpPr/>
          <p:nvPr/>
        </p:nvCxnSpPr>
        <p:spPr>
          <a:xfrm flipH="1">
            <a:off x="5478464" y="3259139"/>
            <a:ext cx="1095375" cy="5238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9" name="Google Shape;439;p26"/>
          <p:cNvSpPr txBox="1"/>
          <p:nvPr/>
        </p:nvSpPr>
        <p:spPr>
          <a:xfrm>
            <a:off x="8602611" y="986977"/>
            <a:ext cx="3358480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(contains text, references to 10 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jpeg images)</a:t>
            </a:r>
            <a:endParaRPr b="0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p26"/>
          <p:cNvSpPr/>
          <p:nvPr/>
        </p:nvSpPr>
        <p:spPr>
          <a:xfrm>
            <a:off x="2022475" y="1290638"/>
            <a:ext cx="9321536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rPr b="1" i="0" lang="en-US" sz="1800" u="none" cap="none" strike="noStrike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www.someSchool.edu/someDepartment/home.index</a:t>
            </a:r>
            <a:endParaRPr b="0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6"/>
          <p:cNvSpPr txBox="1"/>
          <p:nvPr/>
        </p:nvSpPr>
        <p:spPr>
          <a:xfrm>
            <a:off x="1870883" y="5782748"/>
            <a:ext cx="620683" cy="369332"/>
          </a:xfrm>
          <a:prstGeom prst="rect">
            <a:avLst/>
          </a:prstGeom>
          <a:noFill/>
          <a:ln cap="flat" cmpd="sng" w="9525">
            <a:solidFill>
              <a:srgbClr val="8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2" name="Google Shape;442;p26"/>
          <p:cNvGrpSpPr/>
          <p:nvPr/>
        </p:nvGrpSpPr>
        <p:grpSpPr>
          <a:xfrm>
            <a:off x="3406810" y="1757363"/>
            <a:ext cx="698500" cy="692151"/>
            <a:chOff x="-44" y="1473"/>
            <a:chExt cx="981" cy="1105"/>
          </a:xfrm>
        </p:grpSpPr>
        <p:pic>
          <p:nvPicPr>
            <p:cNvPr descr="desktop_computer_stylized_medium" id="443" name="Google Shape;443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" name="Google Shape;444;p2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445" name="Google Shape;445;p26"/>
          <p:cNvGrpSpPr/>
          <p:nvPr/>
        </p:nvGrpSpPr>
        <p:grpSpPr>
          <a:xfrm>
            <a:off x="8023221" y="1727851"/>
            <a:ext cx="423863" cy="684213"/>
            <a:chOff x="4140" y="429"/>
            <a:chExt cx="1425" cy="2396"/>
          </a:xfrm>
        </p:grpSpPr>
        <p:sp>
          <p:nvSpPr>
            <p:cNvPr id="446" name="Google Shape;446;p2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1" name="Google Shape;451;p26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452" name="Google Shape;452;p26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26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4" name="Google Shape;454;p26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5" name="Google Shape;455;p26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456" name="Google Shape;456;p26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26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8" name="Google Shape;458;p26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0" name="Google Shape;460;p26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461" name="Google Shape;461;p26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26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3" name="Google Shape;463;p2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464" name="Google Shape;464;p26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465" name="Google Shape;465;p26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26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7" name="Google Shape;467;p26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7"/>
          <p:cNvSpPr txBox="1"/>
          <p:nvPr>
            <p:ph type="title"/>
          </p:nvPr>
        </p:nvSpPr>
        <p:spPr>
          <a:xfrm>
            <a:off x="2066925" y="257176"/>
            <a:ext cx="7772400" cy="866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  (cont.)</a:t>
            </a:r>
            <a:endParaRPr b="1"/>
          </a:p>
        </p:txBody>
      </p:sp>
      <p:sp>
        <p:nvSpPr>
          <p:cNvPr id="484" name="Google Shape;484;p27"/>
          <p:cNvSpPr txBox="1"/>
          <p:nvPr>
            <p:ph idx="2" type="body"/>
          </p:nvPr>
        </p:nvSpPr>
        <p:spPr>
          <a:xfrm>
            <a:off x="2619375" y="2557463"/>
            <a:ext cx="3810000" cy="153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>
                <a:solidFill>
                  <a:srgbClr val="CC0000"/>
                </a:solidFill>
              </a:rPr>
              <a:t>5.</a:t>
            </a:r>
            <a:r>
              <a:rPr lang="en-US" sz="2200"/>
              <a:t> HTTP client receives response message containing html file, displays html.  Parsing html file, finds 10 referenced jpeg  objects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t/>
            </a:r>
            <a:endParaRPr sz="2200"/>
          </a:p>
        </p:txBody>
      </p:sp>
      <p:sp>
        <p:nvSpPr>
          <p:cNvPr id="485" name="Google Shape;485;p27"/>
          <p:cNvSpPr/>
          <p:nvPr/>
        </p:nvSpPr>
        <p:spPr>
          <a:xfrm>
            <a:off x="2619375" y="4340731"/>
            <a:ext cx="38100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6.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Steps 1-5 repeated for each of 10 jpeg 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7"/>
          <p:cNvSpPr/>
          <p:nvPr/>
        </p:nvSpPr>
        <p:spPr>
          <a:xfrm>
            <a:off x="6992137" y="2225676"/>
            <a:ext cx="3810000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4.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closes TCP connection.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7" name="Google Shape;487;p27"/>
          <p:cNvCxnSpPr/>
          <p:nvPr/>
        </p:nvCxnSpPr>
        <p:spPr>
          <a:xfrm>
            <a:off x="2066925" y="2116940"/>
            <a:ext cx="0" cy="2571750"/>
          </a:xfrm>
          <a:prstGeom prst="straightConnector1">
            <a:avLst/>
          </a:prstGeom>
          <a:noFill/>
          <a:ln cap="flat" cmpd="sng" w="19050">
            <a:solidFill>
              <a:srgbClr val="8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8" name="Google Shape;488;p27"/>
          <p:cNvCxnSpPr/>
          <p:nvPr/>
        </p:nvCxnSpPr>
        <p:spPr>
          <a:xfrm flipH="1">
            <a:off x="5818993" y="2321720"/>
            <a:ext cx="786863" cy="471486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9" name="Google Shape;489;p27"/>
          <p:cNvSpPr txBox="1"/>
          <p:nvPr/>
        </p:nvSpPr>
        <p:spPr>
          <a:xfrm>
            <a:off x="1756583" y="4822815"/>
            <a:ext cx="620683" cy="36933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3379623" y="1533525"/>
            <a:ext cx="698500" cy="692151"/>
            <a:chOff x="-44" y="1473"/>
            <a:chExt cx="981" cy="1105"/>
          </a:xfrm>
        </p:grpSpPr>
        <p:pic>
          <p:nvPicPr>
            <p:cNvPr descr="desktop_computer_stylized_medium" id="491" name="Google Shape;491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" name="Google Shape;492;p2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493" name="Google Shape;493;p27"/>
          <p:cNvGrpSpPr/>
          <p:nvPr/>
        </p:nvGrpSpPr>
        <p:grpSpPr>
          <a:xfrm>
            <a:off x="8023221" y="1443429"/>
            <a:ext cx="423863" cy="684213"/>
            <a:chOff x="4140" y="429"/>
            <a:chExt cx="1425" cy="2396"/>
          </a:xfrm>
        </p:grpSpPr>
        <p:sp>
          <p:nvSpPr>
            <p:cNvPr id="494" name="Google Shape;494;p27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9" name="Google Shape;499;p27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500" name="Google Shape;500;p27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27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2" name="Google Shape;502;p27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3" name="Google Shape;503;p27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504" name="Google Shape;504;p27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27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6" name="Google Shape;506;p27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8" name="Google Shape;508;p27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509" name="Google Shape;509;p27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27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1" name="Google Shape;511;p27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512" name="Google Shape;512;p27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513" name="Google Shape;513;p27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27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5" name="Google Shape;515;p27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6" name="Google Shape;526;p27"/>
          <p:cNvSpPr txBox="1"/>
          <p:nvPr>
            <p:ph idx="1" type="body"/>
          </p:nvPr>
        </p:nvSpPr>
        <p:spPr>
          <a:xfrm>
            <a:off x="3839896" y="5756266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60"/>
              <a:buNone/>
            </a:pPr>
            <a:r>
              <a:rPr b="1" lang="en-US" sz="3200">
                <a:solidFill>
                  <a:srgbClr val="FF6600"/>
                </a:solidFill>
              </a:rPr>
              <a:t>Non-persistent HTTP</a:t>
            </a:r>
            <a:endParaRPr b="1" sz="3200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8"/>
          <p:cNvSpPr txBox="1"/>
          <p:nvPr>
            <p:ph type="title"/>
          </p:nvPr>
        </p:nvSpPr>
        <p:spPr>
          <a:xfrm>
            <a:off x="1766888" y="1"/>
            <a:ext cx="8223250" cy="925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b="1" lang="en-US" sz="3600"/>
              <a:t>Non-persistent HTTP: response time</a:t>
            </a:r>
            <a:endParaRPr/>
          </a:p>
        </p:txBody>
      </p:sp>
      <p:sp>
        <p:nvSpPr>
          <p:cNvPr id="533" name="Google Shape;533;p28"/>
          <p:cNvSpPr txBox="1"/>
          <p:nvPr>
            <p:ph idx="1" type="body"/>
          </p:nvPr>
        </p:nvSpPr>
        <p:spPr>
          <a:xfrm>
            <a:off x="1581220" y="925514"/>
            <a:ext cx="4651133" cy="56888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b="1" lang="en-US" sz="2200">
                <a:solidFill>
                  <a:srgbClr val="0070C0"/>
                </a:solidFill>
              </a:rPr>
              <a:t>RTT (Round Trip Time):  </a:t>
            </a:r>
            <a:r>
              <a:rPr lang="en-US" sz="2200"/>
              <a:t>time for a small packet to travel from client to server and back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b="1" lang="en-US">
                <a:solidFill>
                  <a:srgbClr val="FF6600"/>
                </a:solidFill>
              </a:rPr>
              <a:t>HTTP response time:</a:t>
            </a:r>
            <a:endParaRPr b="1" sz="2800">
              <a:solidFill>
                <a:srgbClr val="FF6600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One RTT to initiate TCP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One RTT for HTTP GET request and the HTTP response to return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Non-persistent HTTP total response time =   	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   </a:t>
            </a:r>
            <a:r>
              <a:rPr lang="en-US" sz="2800">
                <a:solidFill>
                  <a:srgbClr val="FF6600"/>
                </a:solidFill>
              </a:rPr>
              <a:t>2*</a:t>
            </a:r>
            <a:r>
              <a:rPr b="1" lang="en-US" sz="2200">
                <a:solidFill>
                  <a:srgbClr val="008000"/>
                </a:solidFill>
              </a:rPr>
              <a:t>RTT</a:t>
            </a:r>
            <a:r>
              <a:rPr lang="en-US" sz="2200"/>
              <a:t>+ </a:t>
            </a:r>
            <a:r>
              <a:rPr b="1" lang="en-US" sz="2200">
                <a:solidFill>
                  <a:srgbClr val="7E28CD"/>
                </a:solidFill>
              </a:rPr>
              <a:t>file transmission  time</a:t>
            </a:r>
            <a:endParaRPr b="1">
              <a:solidFill>
                <a:srgbClr val="7E28CD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t/>
            </a:r>
            <a:endParaRPr sz="2200"/>
          </a:p>
        </p:txBody>
      </p:sp>
      <p:cxnSp>
        <p:nvCxnSpPr>
          <p:cNvPr id="534" name="Google Shape;534;p28"/>
          <p:cNvCxnSpPr>
            <a:stCxn id="535" idx="2"/>
            <a:endCxn id="536" idx="0"/>
          </p:cNvCxnSpPr>
          <p:nvPr/>
        </p:nvCxnSpPr>
        <p:spPr>
          <a:xfrm>
            <a:off x="7940066" y="1840032"/>
            <a:ext cx="66000" cy="4618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537" name="Google Shape;537;p28"/>
          <p:cNvCxnSpPr>
            <a:endCxn id="538" idx="0"/>
          </p:cNvCxnSpPr>
          <p:nvPr/>
        </p:nvCxnSpPr>
        <p:spPr>
          <a:xfrm>
            <a:off x="10363698" y="1858533"/>
            <a:ext cx="32100" cy="4578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539" name="Google Shape;539;p28"/>
          <p:cNvCxnSpPr/>
          <p:nvPr/>
        </p:nvCxnSpPr>
        <p:spPr>
          <a:xfrm>
            <a:off x="7954791" y="2104407"/>
            <a:ext cx="2440909" cy="500680"/>
          </a:xfrm>
          <a:prstGeom prst="straightConnector1">
            <a:avLst/>
          </a:prstGeom>
          <a:noFill/>
          <a:ln cap="flat" cmpd="sng" w="28575">
            <a:solidFill>
              <a:srgbClr val="5E993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0" name="Google Shape;540;p28"/>
          <p:cNvCxnSpPr/>
          <p:nvPr/>
        </p:nvCxnSpPr>
        <p:spPr>
          <a:xfrm flipH="1">
            <a:off x="7967241" y="2659808"/>
            <a:ext cx="2404367" cy="656146"/>
          </a:xfrm>
          <a:prstGeom prst="straightConnector1">
            <a:avLst/>
          </a:prstGeom>
          <a:noFill/>
          <a:ln cap="flat" cmpd="sng" w="28575">
            <a:solidFill>
              <a:srgbClr val="5E993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1" name="Google Shape;541;p28"/>
          <p:cNvCxnSpPr/>
          <p:nvPr/>
        </p:nvCxnSpPr>
        <p:spPr>
          <a:xfrm>
            <a:off x="7967241" y="3353310"/>
            <a:ext cx="2404366" cy="71386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2" name="Google Shape;542;p28"/>
          <p:cNvCxnSpPr/>
          <p:nvPr/>
        </p:nvCxnSpPr>
        <p:spPr>
          <a:xfrm flipH="1">
            <a:off x="8006180" y="4250582"/>
            <a:ext cx="2338657" cy="493672"/>
          </a:xfrm>
          <a:prstGeom prst="straightConnector1">
            <a:avLst/>
          </a:prstGeom>
          <a:noFill/>
          <a:ln cap="flat" cmpd="sng" w="2540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3" name="Google Shape;543;p28"/>
          <p:cNvSpPr/>
          <p:nvPr/>
        </p:nvSpPr>
        <p:spPr>
          <a:xfrm>
            <a:off x="10419245" y="4097332"/>
            <a:ext cx="184372" cy="303962"/>
          </a:xfrm>
          <a:prstGeom prst="rightBrace">
            <a:avLst>
              <a:gd fmla="val 2039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8"/>
          <p:cNvSpPr txBox="1"/>
          <p:nvPr/>
        </p:nvSpPr>
        <p:spPr>
          <a:xfrm>
            <a:off x="10654578" y="3886771"/>
            <a:ext cx="1123447" cy="726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rPr>
              <a:t>Time to </a:t>
            </a:r>
            <a:endParaRPr b="1" i="0" sz="1400" u="none" cap="none" strike="noStrike">
              <a:solidFill>
                <a:srgbClr val="7D28C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rPr>
              <a:t>transmit </a:t>
            </a:r>
            <a:endParaRPr b="1" i="0" sz="1400" u="none" cap="none" strike="noStrike">
              <a:solidFill>
                <a:srgbClr val="7D28C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1" i="0" sz="1400" u="none" cap="none" strike="noStrike">
              <a:solidFill>
                <a:srgbClr val="7D28C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5" name="Google Shape;545;p28"/>
          <p:cNvCxnSpPr/>
          <p:nvPr/>
        </p:nvCxnSpPr>
        <p:spPr>
          <a:xfrm>
            <a:off x="7497919" y="2058887"/>
            <a:ext cx="390525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6" name="Google Shape;546;p28"/>
          <p:cNvSpPr txBox="1"/>
          <p:nvPr/>
        </p:nvSpPr>
        <p:spPr>
          <a:xfrm>
            <a:off x="6232353" y="1975685"/>
            <a:ext cx="1251753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5E9934"/>
                </a:solidFill>
                <a:latin typeface="Arial"/>
                <a:ea typeface="Arial"/>
                <a:cs typeface="Arial"/>
                <a:sym typeface="Arial"/>
              </a:rPr>
              <a:t>Initiate TCP</a:t>
            </a:r>
            <a:endParaRPr b="0" i="0" sz="1400" u="none" cap="none" strike="noStrike">
              <a:solidFill>
                <a:srgbClr val="5E99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5E9934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b="0" i="0" sz="1400" u="none" cap="none" strike="noStrike">
              <a:solidFill>
                <a:srgbClr val="5E9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8"/>
          <p:cNvSpPr/>
          <p:nvPr/>
        </p:nvSpPr>
        <p:spPr>
          <a:xfrm>
            <a:off x="7791689" y="3381617"/>
            <a:ext cx="163102" cy="1222075"/>
          </a:xfrm>
          <a:prstGeom prst="leftBrace">
            <a:avLst>
              <a:gd fmla="val 52057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8"/>
          <p:cNvSpPr txBox="1"/>
          <p:nvPr/>
        </p:nvSpPr>
        <p:spPr>
          <a:xfrm>
            <a:off x="7140575" y="2605087"/>
            <a:ext cx="57785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RTT</a:t>
            </a:r>
            <a:endParaRPr b="1" i="0" sz="1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9" name="Google Shape;549;p28"/>
          <p:cNvCxnSpPr/>
          <p:nvPr/>
        </p:nvCxnSpPr>
        <p:spPr>
          <a:xfrm>
            <a:off x="7600778" y="3369140"/>
            <a:ext cx="3540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0" name="Google Shape;550;p28"/>
          <p:cNvSpPr txBox="1"/>
          <p:nvPr/>
        </p:nvSpPr>
        <p:spPr>
          <a:xfrm>
            <a:off x="6643121" y="3160115"/>
            <a:ext cx="947695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8"/>
          <p:cNvSpPr txBox="1"/>
          <p:nvPr/>
        </p:nvSpPr>
        <p:spPr>
          <a:xfrm>
            <a:off x="7140575" y="3881439"/>
            <a:ext cx="57785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RTT</a:t>
            </a:r>
            <a:endParaRPr b="1" i="0" sz="1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Google Shape;552;p28"/>
          <p:cNvCxnSpPr/>
          <p:nvPr/>
        </p:nvCxnSpPr>
        <p:spPr>
          <a:xfrm flipH="1">
            <a:off x="7597166" y="4889900"/>
            <a:ext cx="342900" cy="15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28"/>
          <p:cNvSpPr txBox="1"/>
          <p:nvPr/>
        </p:nvSpPr>
        <p:spPr>
          <a:xfrm>
            <a:off x="6719944" y="4603693"/>
            <a:ext cx="950912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received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8"/>
          <p:cNvSpPr txBox="1"/>
          <p:nvPr/>
        </p:nvSpPr>
        <p:spPr>
          <a:xfrm>
            <a:off x="7722017" y="6458691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8"/>
          <p:cNvSpPr txBox="1"/>
          <p:nvPr/>
        </p:nvSpPr>
        <p:spPr>
          <a:xfrm>
            <a:off x="10111635" y="6437433"/>
            <a:ext cx="5683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4" name="Google Shape;554;p28"/>
          <p:cNvGrpSpPr/>
          <p:nvPr/>
        </p:nvGrpSpPr>
        <p:grpSpPr>
          <a:xfrm>
            <a:off x="10194031" y="1026894"/>
            <a:ext cx="423863" cy="684213"/>
            <a:chOff x="4140" y="429"/>
            <a:chExt cx="1425" cy="2396"/>
          </a:xfrm>
        </p:grpSpPr>
        <p:sp>
          <p:nvSpPr>
            <p:cNvPr id="555" name="Google Shape;555;p28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0" name="Google Shape;560;p28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561" name="Google Shape;561;p28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28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3" name="Google Shape;563;p28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4" name="Google Shape;564;p28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565" name="Google Shape;565;p28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28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7" name="Google Shape;567;p28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9" name="Google Shape;569;p28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570" name="Google Shape;570;p28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28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2" name="Google Shape;572;p28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573" name="Google Shape;573;p28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574" name="Google Shape;574;p28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28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6" name="Google Shape;576;p28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8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7" name="Google Shape;587;p28"/>
          <p:cNvGrpSpPr/>
          <p:nvPr/>
        </p:nvGrpSpPr>
        <p:grpSpPr>
          <a:xfrm>
            <a:off x="7590816" y="1130419"/>
            <a:ext cx="698500" cy="709613"/>
            <a:chOff x="-44" y="1473"/>
            <a:chExt cx="981" cy="1105"/>
          </a:xfrm>
        </p:grpSpPr>
        <p:pic>
          <p:nvPicPr>
            <p:cNvPr descr="desktop_computer_stylized_medium" id="535" name="Google Shape;535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8" name="Google Shape;588;p2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589" name="Google Shape;589;p28"/>
          <p:cNvSpPr/>
          <p:nvPr/>
        </p:nvSpPr>
        <p:spPr>
          <a:xfrm>
            <a:off x="7702866" y="2085378"/>
            <a:ext cx="163102" cy="1222075"/>
          </a:xfrm>
          <a:prstGeom prst="leftBrace">
            <a:avLst>
              <a:gd fmla="val 52057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28"/>
          <p:cNvSpPr/>
          <p:nvPr/>
        </p:nvSpPr>
        <p:spPr>
          <a:xfrm>
            <a:off x="2096629" y="4980527"/>
            <a:ext cx="1282385" cy="10655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28"/>
          <p:cNvSpPr/>
          <p:nvPr/>
        </p:nvSpPr>
        <p:spPr>
          <a:xfrm>
            <a:off x="6856727" y="2336054"/>
            <a:ext cx="1009242" cy="8240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8"/>
          <p:cNvSpPr/>
          <p:nvPr/>
        </p:nvSpPr>
        <p:spPr>
          <a:xfrm>
            <a:off x="6879202" y="3752759"/>
            <a:ext cx="1009242" cy="8240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28"/>
          <p:cNvSpPr/>
          <p:nvPr/>
        </p:nvSpPr>
        <p:spPr>
          <a:xfrm>
            <a:off x="3329825" y="4889900"/>
            <a:ext cx="3128266" cy="10655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8"/>
          <p:cNvSpPr/>
          <p:nvPr/>
        </p:nvSpPr>
        <p:spPr>
          <a:xfrm>
            <a:off x="10551266" y="3794019"/>
            <a:ext cx="1064906" cy="9131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5" name="Google Shape;595;p28"/>
          <p:cNvCxnSpPr>
            <a:endCxn id="596" idx="3"/>
          </p:cNvCxnSpPr>
          <p:nvPr/>
        </p:nvCxnSpPr>
        <p:spPr>
          <a:xfrm flipH="1">
            <a:off x="8007812" y="4678558"/>
            <a:ext cx="2376600" cy="603900"/>
          </a:xfrm>
          <a:prstGeom prst="straightConnector1">
            <a:avLst/>
          </a:prstGeom>
          <a:noFill/>
          <a:ln cap="flat" cmpd="sng" w="28575">
            <a:solidFill>
              <a:srgbClr val="AE266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7" name="Google Shape;597;p28"/>
          <p:cNvCxnSpPr/>
          <p:nvPr/>
        </p:nvCxnSpPr>
        <p:spPr>
          <a:xfrm>
            <a:off x="8043927" y="5405953"/>
            <a:ext cx="2325450" cy="259080"/>
          </a:xfrm>
          <a:prstGeom prst="straightConnector1">
            <a:avLst/>
          </a:prstGeom>
          <a:noFill/>
          <a:ln cap="flat" cmpd="sng" w="28575">
            <a:solidFill>
              <a:srgbClr val="AE266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6" name="Google Shape;596;p28"/>
          <p:cNvSpPr txBox="1"/>
          <p:nvPr/>
        </p:nvSpPr>
        <p:spPr>
          <a:xfrm>
            <a:off x="6756059" y="5027003"/>
            <a:ext cx="1251753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AE2663"/>
                </a:solidFill>
                <a:latin typeface="Arial"/>
                <a:ea typeface="Arial"/>
                <a:cs typeface="Arial"/>
                <a:sym typeface="Arial"/>
              </a:rPr>
              <a:t>Initiate TCP</a:t>
            </a:r>
            <a:endParaRPr b="0" i="0" sz="1400" u="none" cap="none" strike="noStrike">
              <a:solidFill>
                <a:srgbClr val="AE26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AE2663"/>
                </a:solidFill>
                <a:latin typeface="Arial"/>
                <a:ea typeface="Arial"/>
                <a:cs typeface="Arial"/>
                <a:sym typeface="Arial"/>
              </a:rPr>
              <a:t>termination</a:t>
            </a:r>
            <a:endParaRPr b="0" i="0" sz="1400" u="none" cap="none" strike="noStrike">
              <a:solidFill>
                <a:srgbClr val="AE26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28"/>
          <p:cNvSpPr txBox="1"/>
          <p:nvPr/>
        </p:nvSpPr>
        <p:spPr>
          <a:xfrm>
            <a:off x="5943647" y="785747"/>
            <a:ext cx="2212458" cy="301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AE2663"/>
                </a:solidFill>
                <a:latin typeface="Arial"/>
                <a:ea typeface="Arial"/>
                <a:cs typeface="Arial"/>
                <a:sym typeface="Arial"/>
              </a:rPr>
              <a:t>Note : One Object</a:t>
            </a:r>
            <a:endParaRPr b="1" i="0" sz="1400" u="none" cap="none" strike="noStrike">
              <a:solidFill>
                <a:srgbClr val="AE26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9"/>
          <p:cNvSpPr txBox="1"/>
          <p:nvPr>
            <p:ph type="title"/>
          </p:nvPr>
        </p:nvSpPr>
        <p:spPr>
          <a:xfrm>
            <a:off x="1766887" y="1"/>
            <a:ext cx="9991003" cy="925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orbel"/>
              <a:buNone/>
            </a:pPr>
            <a:r>
              <a:rPr b="1" lang="en-US" sz="3600"/>
              <a:t>Non-persistent HTTP: response time for two objects</a:t>
            </a:r>
            <a:endParaRPr/>
          </a:p>
        </p:txBody>
      </p:sp>
      <p:grpSp>
        <p:nvGrpSpPr>
          <p:cNvPr id="605" name="Google Shape;605;p29"/>
          <p:cNvGrpSpPr/>
          <p:nvPr/>
        </p:nvGrpSpPr>
        <p:grpSpPr>
          <a:xfrm>
            <a:off x="2077038" y="1159814"/>
            <a:ext cx="2930133" cy="5394816"/>
            <a:chOff x="7942129" y="1215232"/>
            <a:chExt cx="2930133" cy="5394816"/>
          </a:xfrm>
        </p:grpSpPr>
        <p:grpSp>
          <p:nvGrpSpPr>
            <p:cNvPr id="606" name="Google Shape;606;p29"/>
            <p:cNvGrpSpPr/>
            <p:nvPr/>
          </p:nvGrpSpPr>
          <p:grpSpPr>
            <a:xfrm>
              <a:off x="7942129" y="1215232"/>
              <a:ext cx="2930133" cy="5394816"/>
              <a:chOff x="7904957" y="1168152"/>
              <a:chExt cx="2727232" cy="5394816"/>
            </a:xfrm>
          </p:grpSpPr>
          <p:cxnSp>
            <p:nvCxnSpPr>
              <p:cNvPr id="607" name="Google Shape;607;p29"/>
              <p:cNvCxnSpPr/>
              <p:nvPr/>
            </p:nvCxnSpPr>
            <p:spPr>
              <a:xfrm flipH="1">
                <a:off x="8958418" y="2740138"/>
                <a:ext cx="1209870" cy="220831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608" name="Google Shape;608;p29"/>
              <p:cNvGrpSpPr/>
              <p:nvPr/>
            </p:nvGrpSpPr>
            <p:grpSpPr>
              <a:xfrm>
                <a:off x="7904957" y="1168152"/>
                <a:ext cx="2727232" cy="5394816"/>
                <a:chOff x="6568315" y="1130419"/>
                <a:chExt cx="3722386" cy="7100906"/>
              </a:xfrm>
            </p:grpSpPr>
            <p:sp>
              <p:nvSpPr>
                <p:cNvPr id="609" name="Google Shape;609;p29"/>
                <p:cNvSpPr txBox="1"/>
                <p:nvPr/>
              </p:nvSpPr>
              <p:spPr>
                <a:xfrm>
                  <a:off x="7701409" y="7903239"/>
                  <a:ext cx="940876" cy="3280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8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Noto Sans Symbols"/>
                    <a:buNone/>
                  </a:pPr>
                  <a:r>
                    <a:rPr b="1" i="0" lang="en-US" sz="12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time</a:t>
                  </a:r>
                  <a:endParaRPr b="1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0" name="Google Shape;610;p29"/>
                <p:cNvSpPr txBox="1"/>
                <p:nvPr/>
              </p:nvSpPr>
              <p:spPr>
                <a:xfrm>
                  <a:off x="9296129" y="7856779"/>
                  <a:ext cx="994572" cy="3645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Noto Sans Symbols"/>
                    <a:buNone/>
                  </a:pPr>
                  <a:r>
                    <a:rPr b="1" i="0" lang="en-US" sz="12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time</a:t>
                  </a:r>
                  <a:endParaRPr b="1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11" name="Google Shape;611;p29"/>
                <p:cNvGrpSpPr/>
                <p:nvPr/>
              </p:nvGrpSpPr>
              <p:grpSpPr>
                <a:xfrm>
                  <a:off x="6568315" y="1130419"/>
                  <a:ext cx="3191441" cy="6389003"/>
                  <a:chOff x="6568315" y="1130419"/>
                  <a:chExt cx="3191441" cy="6389003"/>
                </a:xfrm>
              </p:grpSpPr>
              <p:cxnSp>
                <p:nvCxnSpPr>
                  <p:cNvPr id="612" name="Google Shape;612;p29"/>
                  <p:cNvCxnSpPr>
                    <a:stCxn id="613" idx="2"/>
                  </p:cNvCxnSpPr>
                  <p:nvPr/>
                </p:nvCxnSpPr>
                <p:spPr>
                  <a:xfrm>
                    <a:off x="7940066" y="1840032"/>
                    <a:ext cx="37800" cy="56793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dot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614" name="Google Shape;614;p29"/>
                  <p:cNvCxnSpPr/>
                  <p:nvPr/>
                </p:nvCxnSpPr>
                <p:spPr>
                  <a:xfrm>
                    <a:off x="9657528" y="1879786"/>
                    <a:ext cx="51387" cy="5639636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dot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615" name="Google Shape;615;p29"/>
                  <p:cNvCxnSpPr/>
                  <p:nvPr/>
                </p:nvCxnSpPr>
                <p:spPr>
                  <a:xfrm>
                    <a:off x="7954790" y="2104407"/>
                    <a:ext cx="1702736" cy="205405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5E9934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616" name="Google Shape;616;p29"/>
                  <p:cNvCxnSpPr/>
                  <p:nvPr/>
                </p:nvCxnSpPr>
                <p:spPr>
                  <a:xfrm flipH="1">
                    <a:off x="7954792" y="2427855"/>
                    <a:ext cx="1702734" cy="339534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5E9934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617" name="Google Shape;617;p29"/>
                  <p:cNvCxnSpPr/>
                  <p:nvPr/>
                </p:nvCxnSpPr>
                <p:spPr>
                  <a:xfrm>
                    <a:off x="7977911" y="2840818"/>
                    <a:ext cx="1679616" cy="287631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618" name="Google Shape;618;p29"/>
                  <p:cNvSpPr txBox="1"/>
                  <p:nvPr/>
                </p:nvSpPr>
                <p:spPr>
                  <a:xfrm>
                    <a:off x="6568315" y="1842332"/>
                    <a:ext cx="1672639" cy="5002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CC0000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050" u="none" cap="none" strike="noStrike">
                        <a:solidFill>
                          <a:srgbClr val="5E9934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TCP</a:t>
                    </a:r>
                    <a:endParaRPr b="1" i="0" sz="1000" u="none" cap="none" strike="noStrike">
                      <a:solidFill>
                        <a:srgbClr val="5E9934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indent="0" lvl="0" marL="0" marR="0" rtl="0" algn="ctr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CC0000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050" u="none" cap="none" strike="noStrike">
                        <a:solidFill>
                          <a:srgbClr val="5E9934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connection</a:t>
                    </a:r>
                    <a:endParaRPr b="1" i="0" sz="1000" u="none" cap="none" strike="noStrike">
                      <a:solidFill>
                        <a:srgbClr val="5E9934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9" name="Google Shape;619;p29"/>
                  <p:cNvSpPr txBox="1"/>
                  <p:nvPr/>
                </p:nvSpPr>
                <p:spPr>
                  <a:xfrm>
                    <a:off x="7112409" y="2291890"/>
                    <a:ext cx="835017" cy="3108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100" u="none" cap="none" strike="noStrike">
                        <a:solidFill>
                          <a:srgbClr val="008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RTT</a:t>
                    </a:r>
                    <a:endParaRPr b="1" i="0" sz="1050" u="none" cap="none" strike="noStrike">
                      <a:solidFill>
                        <a:srgbClr val="008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0" name="Google Shape;620;p29"/>
                  <p:cNvSpPr txBox="1"/>
                  <p:nvPr/>
                </p:nvSpPr>
                <p:spPr>
                  <a:xfrm>
                    <a:off x="6913007" y="2663858"/>
                    <a:ext cx="1515699" cy="4830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CC0000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0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Request</a:t>
                    </a:r>
                    <a:endParaRPr b="1" i="0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indent="0" lvl="0" marL="0" marR="0" rtl="0" algn="l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CC0000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0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For obj 1</a:t>
                    </a:r>
                    <a:endParaRPr b="1" i="0" sz="10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1" name="Google Shape;621;p29"/>
                  <p:cNvSpPr txBox="1"/>
                  <p:nvPr/>
                </p:nvSpPr>
                <p:spPr>
                  <a:xfrm>
                    <a:off x="6929334" y="3413131"/>
                    <a:ext cx="1201166" cy="4830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CC0000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0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Obj 1</a:t>
                    </a:r>
                    <a:endParaRPr b="1" i="0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indent="0" lvl="0" marL="0" marR="0" rtl="0" algn="l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CC0000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0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received</a:t>
                    </a:r>
                    <a:endParaRPr b="1" i="0" sz="10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2" name="Google Shape;622;p29"/>
                  <p:cNvSpPr/>
                  <p:nvPr/>
                </p:nvSpPr>
                <p:spPr>
                  <a:xfrm>
                    <a:off x="9447139" y="1177387"/>
                    <a:ext cx="312617" cy="652515"/>
                  </a:xfrm>
                  <a:prstGeom prst="rect">
                    <a:avLst/>
                  </a:prstGeom>
                  <a:gradFill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accent2"/>
                      </a:buClr>
                      <a:buSzPts val="1700"/>
                      <a:buFont typeface="Arial"/>
                      <a:buNone/>
                    </a:pPr>
                    <a:r>
                      <a:t/>
                    </a:r>
                    <a:endParaRPr b="0" i="0" sz="20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623" name="Google Shape;623;p29"/>
                  <p:cNvGrpSpPr/>
                  <p:nvPr/>
                </p:nvGrpSpPr>
                <p:grpSpPr>
                  <a:xfrm>
                    <a:off x="7590816" y="1130419"/>
                    <a:ext cx="698500" cy="709613"/>
                    <a:chOff x="-44" y="1473"/>
                    <a:chExt cx="981" cy="1105"/>
                  </a:xfrm>
                </p:grpSpPr>
                <p:pic>
                  <p:nvPicPr>
                    <p:cNvPr descr="desktop_computer_stylized_medium" id="613" name="Google Shape;613;p29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0" l="0" r="0" t="0"/>
                    <a:stretch/>
                  </p:blipFill>
                  <p:spPr>
                    <a:xfrm flipH="1">
                      <a:off x="-44" y="1473"/>
                      <a:ext cx="981" cy="11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624" name="Google Shape;624;p29"/>
                    <p:cNvSpPr/>
                    <p:nvPr/>
                  </p:nvSpPr>
                  <p:spPr>
                    <a:xfrm flipH="1">
                      <a:off x="374" y="1579"/>
                      <a:ext cx="477" cy="506"/>
                    </a:xfrm>
                    <a:custGeom>
                      <a:rect b="b" l="l" r="r" t="t"/>
                      <a:pathLst>
                        <a:path extrusionOk="0" h="368" w="356">
                          <a:moveTo>
                            <a:pt x="0" y="0"/>
                          </a:moveTo>
                          <a:lnTo>
                            <a:pt x="300" y="14"/>
                          </a:lnTo>
                          <a:lnTo>
                            <a:pt x="356" y="294"/>
                          </a:lnTo>
                          <a:lnTo>
                            <a:pt x="78" y="36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0099"/>
                        </a:gs>
                        <a:gs pos="100000">
                          <a:schemeClr val="lt1"/>
                        </a:gs>
                      </a:gsLst>
                      <a:lin ang="2700000" scaled="0"/>
                    </a:gra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p:txBody>
                </p:sp>
              </p:grpSp>
              <p:cxnSp>
                <p:nvCxnSpPr>
                  <p:cNvPr id="625" name="Google Shape;625;p29"/>
                  <p:cNvCxnSpPr/>
                  <p:nvPr/>
                </p:nvCxnSpPr>
                <p:spPr>
                  <a:xfrm>
                    <a:off x="7941370" y="3676311"/>
                    <a:ext cx="1732211" cy="266413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AE2663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626" name="Google Shape;626;p29"/>
                  <p:cNvCxnSpPr/>
                  <p:nvPr/>
                </p:nvCxnSpPr>
                <p:spPr>
                  <a:xfrm flipH="1">
                    <a:off x="7997833" y="4046897"/>
                    <a:ext cx="1631427" cy="285902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AE2663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627" name="Google Shape;627;p29"/>
                  <p:cNvSpPr txBox="1"/>
                  <p:nvPr/>
                </p:nvSpPr>
                <p:spPr>
                  <a:xfrm>
                    <a:off x="6663356" y="3871005"/>
                    <a:ext cx="1395028" cy="4744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CC0000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000" u="none" cap="none" strike="noStrike">
                        <a:solidFill>
                          <a:srgbClr val="AE2663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TCP</a:t>
                    </a:r>
                    <a:endParaRPr b="1" i="0" sz="900" u="none" cap="none" strike="noStrike">
                      <a:solidFill>
                        <a:srgbClr val="AE266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indent="0" lvl="0" marL="0" marR="0" rtl="0" algn="ctr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CC0000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000" u="none" cap="none" strike="noStrike">
                        <a:solidFill>
                          <a:srgbClr val="AE2663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termination</a:t>
                    </a:r>
                    <a:endParaRPr b="1" i="0" sz="900" u="none" cap="none" strike="noStrike">
                      <a:solidFill>
                        <a:srgbClr val="AE266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cxnSp>
          <p:nvCxnSpPr>
            <p:cNvPr id="628" name="Google Shape;628;p29"/>
            <p:cNvCxnSpPr/>
            <p:nvPr/>
          </p:nvCxnSpPr>
          <p:spPr>
            <a:xfrm>
              <a:off x="9031741" y="3722158"/>
              <a:ext cx="1362335" cy="224458"/>
            </a:xfrm>
            <a:prstGeom prst="straightConnector1">
              <a:avLst/>
            </a:prstGeom>
            <a:noFill/>
            <a:ln cap="flat" cmpd="sng" w="28575">
              <a:solidFill>
                <a:srgbClr val="5E993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29" name="Google Shape;629;p29"/>
            <p:cNvCxnSpPr/>
            <p:nvPr/>
          </p:nvCxnSpPr>
          <p:spPr>
            <a:xfrm flipH="1">
              <a:off x="9033164" y="4064000"/>
              <a:ext cx="1308617" cy="110836"/>
            </a:xfrm>
            <a:prstGeom prst="straightConnector1">
              <a:avLst/>
            </a:prstGeom>
            <a:noFill/>
            <a:ln cap="flat" cmpd="sng" w="28575">
              <a:solidFill>
                <a:srgbClr val="5E993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30" name="Google Shape;630;p29"/>
            <p:cNvCxnSpPr/>
            <p:nvPr/>
          </p:nvCxnSpPr>
          <p:spPr>
            <a:xfrm flipH="1">
              <a:off x="9035834" y="4580485"/>
              <a:ext cx="1358242" cy="125056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1" name="Google Shape;631;p29"/>
            <p:cNvCxnSpPr/>
            <p:nvPr/>
          </p:nvCxnSpPr>
          <p:spPr>
            <a:xfrm>
              <a:off x="9049503" y="4253778"/>
              <a:ext cx="1364798" cy="229697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32" name="Google Shape;632;p29"/>
            <p:cNvCxnSpPr/>
            <p:nvPr/>
          </p:nvCxnSpPr>
          <p:spPr>
            <a:xfrm>
              <a:off x="9056049" y="4832241"/>
              <a:ext cx="1358252" cy="246212"/>
            </a:xfrm>
            <a:prstGeom prst="straightConnector1">
              <a:avLst/>
            </a:prstGeom>
            <a:noFill/>
            <a:ln cap="flat" cmpd="sng" w="28575">
              <a:solidFill>
                <a:srgbClr val="AE266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33" name="Google Shape;633;p29"/>
            <p:cNvCxnSpPr/>
            <p:nvPr/>
          </p:nvCxnSpPr>
          <p:spPr>
            <a:xfrm flipH="1">
              <a:off x="9056049" y="5165862"/>
              <a:ext cx="1358252" cy="286741"/>
            </a:xfrm>
            <a:prstGeom prst="straightConnector1">
              <a:avLst/>
            </a:prstGeom>
            <a:noFill/>
            <a:ln cap="flat" cmpd="sng" w="28575">
              <a:solidFill>
                <a:srgbClr val="AE266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34" name="Google Shape;634;p29"/>
            <p:cNvSpPr txBox="1"/>
            <p:nvPr/>
          </p:nvSpPr>
          <p:spPr>
            <a:xfrm>
              <a:off x="7999673" y="3790203"/>
              <a:ext cx="1225471" cy="380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050" u="none" cap="none" strike="noStrike">
                  <a:solidFill>
                    <a:srgbClr val="5E9934"/>
                  </a:solidFill>
                  <a:latin typeface="Arial"/>
                  <a:ea typeface="Arial"/>
                  <a:cs typeface="Arial"/>
                  <a:sym typeface="Arial"/>
                </a:rPr>
                <a:t>TCP</a:t>
              </a:r>
              <a:endParaRPr b="1" i="0" sz="1000" u="none" cap="none" strike="noStrike">
                <a:solidFill>
                  <a:srgbClr val="5E9934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050" u="none" cap="none" strike="noStrike">
                  <a:solidFill>
                    <a:srgbClr val="5E9934"/>
                  </a:solidFill>
                  <a:latin typeface="Arial"/>
                  <a:ea typeface="Arial"/>
                  <a:cs typeface="Arial"/>
                  <a:sym typeface="Arial"/>
                </a:rPr>
                <a:t>connection</a:t>
              </a:r>
              <a:endParaRPr b="1" i="0" sz="1000" u="none" cap="none" strike="noStrike">
                <a:solidFill>
                  <a:srgbClr val="5E9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9"/>
            <p:cNvSpPr txBox="1"/>
            <p:nvPr/>
          </p:nvSpPr>
          <p:spPr>
            <a:xfrm>
              <a:off x="8226312" y="4163099"/>
              <a:ext cx="1110487" cy="3669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Request</a:t>
              </a:r>
              <a:endParaRPr b="1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For obj 2</a:t>
              </a:r>
              <a:endPara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9"/>
            <p:cNvSpPr txBox="1"/>
            <p:nvPr/>
          </p:nvSpPr>
          <p:spPr>
            <a:xfrm>
              <a:off x="8291785" y="4532181"/>
              <a:ext cx="880043" cy="3669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Obj 2</a:t>
              </a:r>
              <a:endParaRPr b="1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received</a:t>
              </a:r>
              <a:endPara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9"/>
            <p:cNvSpPr txBox="1"/>
            <p:nvPr/>
          </p:nvSpPr>
          <p:spPr>
            <a:xfrm>
              <a:off x="8049318" y="4989115"/>
              <a:ext cx="1022077" cy="360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000" u="none" cap="none" strike="noStrike">
                  <a:solidFill>
                    <a:srgbClr val="AE2663"/>
                  </a:solidFill>
                  <a:latin typeface="Arial"/>
                  <a:ea typeface="Arial"/>
                  <a:cs typeface="Arial"/>
                  <a:sym typeface="Arial"/>
                </a:rPr>
                <a:t>TCP</a:t>
              </a:r>
              <a:endParaRPr b="1" i="0" sz="900" u="none" cap="none" strike="noStrike">
                <a:solidFill>
                  <a:srgbClr val="AE266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000" u="none" cap="none" strike="noStrike">
                  <a:solidFill>
                    <a:srgbClr val="AE2663"/>
                  </a:solidFill>
                  <a:latin typeface="Arial"/>
                  <a:ea typeface="Arial"/>
                  <a:cs typeface="Arial"/>
                  <a:sym typeface="Arial"/>
                </a:rPr>
                <a:t>termination</a:t>
              </a:r>
              <a:endParaRPr b="1" i="0" sz="900" u="none" cap="none" strike="noStrike">
                <a:solidFill>
                  <a:srgbClr val="AE266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8" name="Google Shape;638;p29"/>
          <p:cNvSpPr txBox="1"/>
          <p:nvPr>
            <p:ph idx="1" type="body"/>
          </p:nvPr>
        </p:nvSpPr>
        <p:spPr>
          <a:xfrm>
            <a:off x="5779146" y="1456608"/>
            <a:ext cx="5600054" cy="473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rPr b="1" i="1" lang="en-US" sz="2800">
                <a:solidFill>
                  <a:srgbClr val="CC0000"/>
                </a:solidFill>
              </a:rPr>
              <a:t>Total Response Time for two objects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3200"/>
              <a:t>RTT 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800"/>
              <a:t>2* RTT per object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800"/>
              <a:t>For 2 objects RTT is : 2*2*RTT 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3200"/>
              <a:t>File Transmission time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200"/>
              <a:t>For both objects</a:t>
            </a:r>
            <a:endParaRPr sz="3200"/>
          </a:p>
          <a:p>
            <a:pPr indent="-83185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r>
              <a:t/>
            </a:r>
            <a:endParaRPr sz="2200"/>
          </a:p>
          <a:p>
            <a:pPr indent="-83185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r>
              <a:t/>
            </a:r>
            <a:endParaRPr sz="2200"/>
          </a:p>
          <a:p>
            <a:pPr indent="-83185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"/>
          <p:cNvSpPr txBox="1"/>
          <p:nvPr>
            <p:ph type="title"/>
          </p:nvPr>
        </p:nvSpPr>
        <p:spPr>
          <a:xfrm>
            <a:off x="1484310" y="325395"/>
            <a:ext cx="10018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Objectives </a:t>
            </a:r>
            <a:endParaRPr b="1"/>
          </a:p>
        </p:txBody>
      </p:sp>
      <p:sp>
        <p:nvSpPr>
          <p:cNvPr id="164" name="Google Shape;164;p3"/>
          <p:cNvSpPr txBox="1"/>
          <p:nvPr>
            <p:ph idx="1" type="body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Principles of network applications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Web and HTTP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Electronic Mail (SMTP, POP3, IMAP) 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DNS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P2P Applications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Video streaming and content distribution networks</a:t>
            </a:r>
            <a:endParaRPr sz="3200"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2800"/>
          </a:p>
        </p:txBody>
      </p:sp>
      <p:pic>
        <p:nvPicPr>
          <p:cNvPr id="165" name="Google Shape;1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0"/>
          <p:cNvSpPr txBox="1"/>
          <p:nvPr>
            <p:ph type="title"/>
          </p:nvPr>
        </p:nvSpPr>
        <p:spPr>
          <a:xfrm>
            <a:off x="1352427" y="158262"/>
            <a:ext cx="10018713" cy="835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HTTP Transmission Calculation</a:t>
            </a:r>
            <a:endParaRPr b="1"/>
          </a:p>
        </p:txBody>
      </p:sp>
      <p:sp>
        <p:nvSpPr>
          <p:cNvPr id="644" name="Google Shape;644;p30"/>
          <p:cNvSpPr txBox="1"/>
          <p:nvPr>
            <p:ph idx="1" type="body"/>
          </p:nvPr>
        </p:nvSpPr>
        <p:spPr>
          <a:xfrm>
            <a:off x="1352427" y="993531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You wish to access the web page "www.games.com", so you write the URL in your web browser.</a:t>
            </a:r>
            <a:br>
              <a:rPr lang="en-US"/>
            </a:br>
            <a:r>
              <a:rPr lang="en-US"/>
              <a:t>The Web page associated with the link contains exactly </a:t>
            </a:r>
            <a:r>
              <a:rPr b="1" lang="en-US">
                <a:solidFill>
                  <a:srgbClr val="FF0000"/>
                </a:solidFill>
              </a:rPr>
              <a:t>10</a:t>
            </a:r>
            <a:r>
              <a:rPr lang="en-US"/>
              <a:t> </a:t>
            </a:r>
            <a:r>
              <a:rPr b="1" lang="en-US">
                <a:solidFill>
                  <a:srgbClr val="FF0000"/>
                </a:solidFill>
              </a:rPr>
              <a:t>object/s</a:t>
            </a:r>
            <a:r>
              <a:rPr lang="en-US"/>
              <a:t> in total. Each object size is </a:t>
            </a:r>
            <a:r>
              <a:rPr b="1" lang="en-US">
                <a:solidFill>
                  <a:srgbClr val="FF0000"/>
                </a:solidFill>
              </a:rPr>
              <a:t>10 MB</a:t>
            </a:r>
            <a:r>
              <a:rPr lang="en-US"/>
              <a:t>. 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Let </a:t>
            </a:r>
            <a:r>
              <a:rPr b="1" lang="en-US">
                <a:solidFill>
                  <a:srgbClr val="FF0000"/>
                </a:solidFill>
              </a:rPr>
              <a:t>25 ms </a:t>
            </a:r>
            <a:r>
              <a:rPr lang="en-US"/>
              <a:t>denote the time required to send a TCP request from PC to server.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Assuming </a:t>
            </a:r>
            <a:r>
              <a:rPr b="1" lang="en-US">
                <a:solidFill>
                  <a:srgbClr val="FF0000"/>
                </a:solidFill>
              </a:rPr>
              <a:t>100 Mbps </a:t>
            </a:r>
            <a:r>
              <a:rPr lang="en-US"/>
              <a:t>the transmission speed of the web server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b="1" lang="en-US">
                <a:solidFill>
                  <a:srgbClr val="FF0000"/>
                </a:solidFill>
              </a:rPr>
              <a:t>Non-persistent</a:t>
            </a:r>
            <a:r>
              <a:rPr lang="en-US"/>
              <a:t> HTTP is being used. 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Please calculate the total time in ms that will take the web browser to load your page.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1"/>
          <p:cNvSpPr txBox="1"/>
          <p:nvPr>
            <p:ph type="title"/>
          </p:nvPr>
        </p:nvSpPr>
        <p:spPr>
          <a:xfrm>
            <a:off x="1976438" y="173038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Persistent HTTP</a:t>
            </a:r>
            <a:endParaRPr b="1"/>
          </a:p>
        </p:txBody>
      </p:sp>
      <p:sp>
        <p:nvSpPr>
          <p:cNvPr id="651" name="Google Shape;651;p31"/>
          <p:cNvSpPr txBox="1"/>
          <p:nvPr>
            <p:ph idx="2" type="body"/>
          </p:nvPr>
        </p:nvSpPr>
        <p:spPr>
          <a:xfrm>
            <a:off x="8046712" y="1011238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i="1" lang="en-US" sz="2400">
                <a:solidFill>
                  <a:srgbClr val="CC0000"/>
                </a:solidFill>
              </a:rPr>
              <a:t>Persistent  HTTP: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Server leaves connection open after sending response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Subsequent HTTP messages  between same client/server sent over open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Client sends requests as soon as it encounters a referenced object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As little as one RTT for each of the referenced objects</a:t>
            </a:r>
            <a:endParaRPr/>
          </a:p>
        </p:txBody>
      </p:sp>
      <p:grpSp>
        <p:nvGrpSpPr>
          <p:cNvPr id="652" name="Google Shape;652;p31"/>
          <p:cNvGrpSpPr/>
          <p:nvPr/>
        </p:nvGrpSpPr>
        <p:grpSpPr>
          <a:xfrm>
            <a:off x="3355663" y="1011238"/>
            <a:ext cx="4135028" cy="5846762"/>
            <a:chOff x="4233117" y="1138047"/>
            <a:chExt cx="3689091" cy="5719953"/>
          </a:xfrm>
        </p:grpSpPr>
        <p:pic>
          <p:nvPicPr>
            <p:cNvPr id="653" name="Google Shape;653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33117" y="1138047"/>
              <a:ext cx="3689091" cy="5719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4" name="Google Shape;654;p31"/>
            <p:cNvSpPr txBox="1"/>
            <p:nvPr/>
          </p:nvSpPr>
          <p:spPr>
            <a:xfrm>
              <a:off x="5696984" y="3369862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b="1" baseline="3000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nd</a:t>
              </a: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 object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1"/>
            <p:cNvSpPr txBox="1"/>
            <p:nvPr/>
          </p:nvSpPr>
          <p:spPr>
            <a:xfrm>
              <a:off x="5849384" y="4381458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r>
                <a:rPr b="1" baseline="3000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rd</a:t>
              </a: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 object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2"/>
          <p:cNvSpPr txBox="1"/>
          <p:nvPr>
            <p:ph type="title"/>
          </p:nvPr>
        </p:nvSpPr>
        <p:spPr>
          <a:xfrm>
            <a:off x="1766887" y="1"/>
            <a:ext cx="9390639" cy="925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b="1" lang="en-US" sz="3600"/>
              <a:t>Non-persistent HTTP vs Persistent HTTP</a:t>
            </a:r>
            <a:endParaRPr/>
          </a:p>
        </p:txBody>
      </p:sp>
      <p:grpSp>
        <p:nvGrpSpPr>
          <p:cNvPr id="662" name="Google Shape;662;p32"/>
          <p:cNvGrpSpPr/>
          <p:nvPr/>
        </p:nvGrpSpPr>
        <p:grpSpPr>
          <a:xfrm>
            <a:off x="2077038" y="1103977"/>
            <a:ext cx="2930133" cy="5450653"/>
            <a:chOff x="2077038" y="1103977"/>
            <a:chExt cx="2930133" cy="5450653"/>
          </a:xfrm>
        </p:grpSpPr>
        <p:grpSp>
          <p:nvGrpSpPr>
            <p:cNvPr id="663" name="Google Shape;663;p32"/>
            <p:cNvGrpSpPr/>
            <p:nvPr/>
          </p:nvGrpSpPr>
          <p:grpSpPr>
            <a:xfrm>
              <a:off x="2077038" y="1159814"/>
              <a:ext cx="2930133" cy="5394816"/>
              <a:chOff x="7942129" y="1215232"/>
              <a:chExt cx="2930133" cy="5394816"/>
            </a:xfrm>
          </p:grpSpPr>
          <p:grpSp>
            <p:nvGrpSpPr>
              <p:cNvPr id="664" name="Google Shape;664;p32"/>
              <p:cNvGrpSpPr/>
              <p:nvPr/>
            </p:nvGrpSpPr>
            <p:grpSpPr>
              <a:xfrm>
                <a:off x="7942129" y="1215232"/>
                <a:ext cx="2930133" cy="5394816"/>
                <a:chOff x="7904957" y="1168152"/>
                <a:chExt cx="2727232" cy="5394816"/>
              </a:xfrm>
            </p:grpSpPr>
            <p:cxnSp>
              <p:nvCxnSpPr>
                <p:cNvPr id="665" name="Google Shape;665;p32"/>
                <p:cNvCxnSpPr/>
                <p:nvPr/>
              </p:nvCxnSpPr>
              <p:spPr>
                <a:xfrm flipH="1">
                  <a:off x="8958418" y="2740138"/>
                  <a:ext cx="1209870" cy="220831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grpSp>
              <p:nvGrpSpPr>
                <p:cNvPr id="666" name="Google Shape;666;p32"/>
                <p:cNvGrpSpPr/>
                <p:nvPr/>
              </p:nvGrpSpPr>
              <p:grpSpPr>
                <a:xfrm>
                  <a:off x="7904957" y="1168152"/>
                  <a:ext cx="2727232" cy="5394816"/>
                  <a:chOff x="6568315" y="1130419"/>
                  <a:chExt cx="3722386" cy="7100906"/>
                </a:xfrm>
              </p:grpSpPr>
              <p:sp>
                <p:nvSpPr>
                  <p:cNvPr id="667" name="Google Shape;667;p32"/>
                  <p:cNvSpPr txBox="1"/>
                  <p:nvPr/>
                </p:nvSpPr>
                <p:spPr>
                  <a:xfrm>
                    <a:off x="7701409" y="7903239"/>
                    <a:ext cx="940876" cy="3280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time</a:t>
                    </a:r>
                    <a:endParaRPr b="1" i="0" sz="11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8" name="Google Shape;668;p32"/>
                  <p:cNvSpPr txBox="1"/>
                  <p:nvPr/>
                </p:nvSpPr>
                <p:spPr>
                  <a:xfrm>
                    <a:off x="9296129" y="7856779"/>
                    <a:ext cx="994572" cy="36454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time</a:t>
                    </a:r>
                    <a:endParaRPr b="1" i="0" sz="11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669" name="Google Shape;669;p32"/>
                  <p:cNvGrpSpPr/>
                  <p:nvPr/>
                </p:nvGrpSpPr>
                <p:grpSpPr>
                  <a:xfrm>
                    <a:off x="6568315" y="1130419"/>
                    <a:ext cx="3140600" cy="6389003"/>
                    <a:chOff x="6568315" y="1130419"/>
                    <a:chExt cx="3140600" cy="6389003"/>
                  </a:xfrm>
                </p:grpSpPr>
                <p:cxnSp>
                  <p:nvCxnSpPr>
                    <p:cNvPr id="670" name="Google Shape;670;p32"/>
                    <p:cNvCxnSpPr>
                      <a:stCxn id="671" idx="2"/>
                    </p:cNvCxnSpPr>
                    <p:nvPr/>
                  </p:nvCxnSpPr>
                  <p:spPr>
                    <a:xfrm>
                      <a:off x="7940066" y="1840032"/>
                      <a:ext cx="37800" cy="56793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FF0000"/>
                      </a:solidFill>
                      <a:prstDash val="dot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672" name="Google Shape;672;p32"/>
                    <p:cNvCxnSpPr/>
                    <p:nvPr/>
                  </p:nvCxnSpPr>
                  <p:spPr>
                    <a:xfrm>
                      <a:off x="9657528" y="1879786"/>
                      <a:ext cx="51387" cy="5639636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FF0000"/>
                      </a:solidFill>
                      <a:prstDash val="dot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673" name="Google Shape;673;p32"/>
                    <p:cNvCxnSpPr/>
                    <p:nvPr/>
                  </p:nvCxnSpPr>
                  <p:spPr>
                    <a:xfrm>
                      <a:off x="7954790" y="2104407"/>
                      <a:ext cx="1702736" cy="205405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rgbClr val="5E9934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674" name="Google Shape;674;p32"/>
                    <p:cNvCxnSpPr/>
                    <p:nvPr/>
                  </p:nvCxnSpPr>
                  <p:spPr>
                    <a:xfrm flipH="1">
                      <a:off x="7954792" y="2427855"/>
                      <a:ext cx="1702734" cy="339534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rgbClr val="5E9934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675" name="Google Shape;675;p32"/>
                    <p:cNvCxnSpPr/>
                    <p:nvPr/>
                  </p:nvCxnSpPr>
                  <p:spPr>
                    <a:xfrm>
                      <a:off x="7977911" y="2840818"/>
                      <a:ext cx="1679616" cy="287631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  <p:sp>
                  <p:nvSpPr>
                    <p:cNvPr id="676" name="Google Shape;676;p32"/>
                    <p:cNvSpPr txBox="1"/>
                    <p:nvPr/>
                  </p:nvSpPr>
                  <p:spPr>
                    <a:xfrm>
                      <a:off x="6568315" y="1842332"/>
                      <a:ext cx="1672639" cy="5002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ctr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5E9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TCP</a:t>
                      </a:r>
                      <a:endParaRPr b="1" i="0" sz="1000" u="none" cap="none" strike="noStrike">
                        <a:solidFill>
                          <a:srgbClr val="5E993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5E9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connection</a:t>
                      </a:r>
                      <a:endParaRPr b="1" i="0" sz="1000" u="none" cap="none" strike="noStrike">
                        <a:solidFill>
                          <a:srgbClr val="5E993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77" name="Google Shape;677;p32"/>
                    <p:cNvSpPr txBox="1"/>
                    <p:nvPr/>
                  </p:nvSpPr>
                  <p:spPr>
                    <a:xfrm>
                      <a:off x="7112409" y="2291890"/>
                      <a:ext cx="835017" cy="3108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8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RTT</a:t>
                      </a:r>
                      <a:endParaRPr b="1" i="0" sz="1050" u="none" cap="none" strike="noStrike">
                        <a:solidFill>
                          <a:srgbClr val="008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78" name="Google Shape;678;p32"/>
                    <p:cNvSpPr txBox="1"/>
                    <p:nvPr/>
                  </p:nvSpPr>
                  <p:spPr>
                    <a:xfrm>
                      <a:off x="6913007" y="2663858"/>
                      <a:ext cx="1515699" cy="4830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Request</a:t>
                      </a:r>
                      <a:endParaRPr b="1" i="0" sz="10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obj 1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79" name="Google Shape;679;p32"/>
                    <p:cNvSpPr txBox="1"/>
                    <p:nvPr/>
                  </p:nvSpPr>
                  <p:spPr>
                    <a:xfrm>
                      <a:off x="6929334" y="3413131"/>
                      <a:ext cx="1201166" cy="4830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Obj 1</a:t>
                      </a:r>
                      <a:endParaRPr b="1" i="0" sz="10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received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680" name="Google Shape;680;p32"/>
                    <p:cNvGrpSpPr/>
                    <p:nvPr/>
                  </p:nvGrpSpPr>
                  <p:grpSpPr>
                    <a:xfrm>
                      <a:off x="7590816" y="1130419"/>
                      <a:ext cx="698500" cy="709613"/>
                      <a:chOff x="-44" y="1473"/>
                      <a:chExt cx="981" cy="1105"/>
                    </a:xfrm>
                  </p:grpSpPr>
                  <p:pic>
                    <p:nvPicPr>
                      <p:cNvPr descr="desktop_computer_stylized_medium" id="671" name="Google Shape;671;p32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 flipH="1">
                        <a:off x="-44" y="1473"/>
                        <a:ext cx="981" cy="11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sp>
                    <p:nvSpPr>
                      <p:cNvPr id="681" name="Google Shape;681;p32"/>
                      <p:cNvSpPr/>
                      <p:nvPr/>
                    </p:nvSpPr>
                    <p:spPr>
                      <a:xfrm flipH="1">
                        <a:off x="374" y="1579"/>
                        <a:ext cx="477" cy="506"/>
                      </a:xfrm>
                      <a:custGeom>
                        <a:rect b="b" l="l" r="r" t="t"/>
                        <a:pathLst>
                          <a:path extrusionOk="0" h="368" w="356">
                            <a:moveTo>
                              <a:pt x="0" y="0"/>
                            </a:moveTo>
                            <a:lnTo>
                              <a:pt x="300" y="14"/>
                            </a:lnTo>
                            <a:lnTo>
                              <a:pt x="356" y="294"/>
                            </a:lnTo>
                            <a:lnTo>
                              <a:pt x="78" y="36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000099"/>
                          </a:gs>
                          <a:gs pos="100000">
                            <a:schemeClr val="lt1"/>
                          </a:gs>
                        </a:gsLst>
                        <a:lin ang="2700000" scaled="0"/>
                      </a:gra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endParaRPr>
                      </a:p>
                    </p:txBody>
                  </p:sp>
                </p:grpSp>
                <p:cxnSp>
                  <p:nvCxnSpPr>
                    <p:cNvPr id="682" name="Google Shape;682;p32"/>
                    <p:cNvCxnSpPr/>
                    <p:nvPr/>
                  </p:nvCxnSpPr>
                  <p:spPr>
                    <a:xfrm>
                      <a:off x="7941370" y="3676311"/>
                      <a:ext cx="1732211" cy="266413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rgbClr val="AE2663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683" name="Google Shape;683;p32"/>
                    <p:cNvCxnSpPr/>
                    <p:nvPr/>
                  </p:nvCxnSpPr>
                  <p:spPr>
                    <a:xfrm flipH="1">
                      <a:off x="7997833" y="4046897"/>
                      <a:ext cx="1631427" cy="285902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rgbClr val="AE2663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  <p:sp>
                  <p:nvSpPr>
                    <p:cNvPr id="684" name="Google Shape;684;p32"/>
                    <p:cNvSpPr txBox="1"/>
                    <p:nvPr/>
                  </p:nvSpPr>
                  <p:spPr>
                    <a:xfrm>
                      <a:off x="6663356" y="3871005"/>
                      <a:ext cx="1395028" cy="4744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ctr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AE266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TCP</a:t>
                      </a:r>
                      <a:endParaRPr b="1" i="0" sz="900" u="none" cap="none" strike="noStrike">
                        <a:solidFill>
                          <a:srgbClr val="AE266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AE266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termination</a:t>
                      </a:r>
                      <a:endParaRPr b="1" i="0" sz="900" u="none" cap="none" strike="noStrike">
                        <a:solidFill>
                          <a:srgbClr val="AE266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  <p:cxnSp>
            <p:nvCxnSpPr>
              <p:cNvPr id="685" name="Google Shape;685;p32"/>
              <p:cNvCxnSpPr/>
              <p:nvPr/>
            </p:nvCxnSpPr>
            <p:spPr>
              <a:xfrm>
                <a:off x="9031741" y="3722158"/>
                <a:ext cx="1362335" cy="224458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E9934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86" name="Google Shape;686;p32"/>
              <p:cNvCxnSpPr/>
              <p:nvPr/>
            </p:nvCxnSpPr>
            <p:spPr>
              <a:xfrm flipH="1">
                <a:off x="9049503" y="4055300"/>
                <a:ext cx="1324347" cy="9933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E9934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87" name="Google Shape;687;p32"/>
              <p:cNvCxnSpPr/>
              <p:nvPr/>
            </p:nvCxnSpPr>
            <p:spPr>
              <a:xfrm flipH="1">
                <a:off x="9035834" y="4580485"/>
                <a:ext cx="1358242" cy="125056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8" name="Google Shape;688;p32"/>
              <p:cNvCxnSpPr/>
              <p:nvPr/>
            </p:nvCxnSpPr>
            <p:spPr>
              <a:xfrm>
                <a:off x="9049503" y="4253778"/>
                <a:ext cx="1364798" cy="229697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89" name="Google Shape;689;p32"/>
              <p:cNvCxnSpPr/>
              <p:nvPr/>
            </p:nvCxnSpPr>
            <p:spPr>
              <a:xfrm>
                <a:off x="9056049" y="4832241"/>
                <a:ext cx="1358252" cy="246212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E266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90" name="Google Shape;690;p32"/>
              <p:cNvCxnSpPr/>
              <p:nvPr/>
            </p:nvCxnSpPr>
            <p:spPr>
              <a:xfrm flipH="1">
                <a:off x="9056049" y="5165862"/>
                <a:ext cx="1358252" cy="28674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E266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1" name="Google Shape;691;p32"/>
              <p:cNvSpPr txBox="1"/>
              <p:nvPr/>
            </p:nvSpPr>
            <p:spPr>
              <a:xfrm>
                <a:off x="7999673" y="3790203"/>
                <a:ext cx="1225471" cy="380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rgbClr val="5E9934"/>
                    </a:solidFill>
                    <a:latin typeface="Arial"/>
                    <a:ea typeface="Arial"/>
                    <a:cs typeface="Arial"/>
                    <a:sym typeface="Arial"/>
                  </a:rPr>
                  <a:t>TCP</a:t>
                </a:r>
                <a:endParaRPr b="1" i="0" sz="1000" u="none" cap="none" strike="noStrike">
                  <a:solidFill>
                    <a:srgbClr val="5E9934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rgbClr val="5E9934"/>
                    </a:solidFill>
                    <a:latin typeface="Arial"/>
                    <a:ea typeface="Arial"/>
                    <a:cs typeface="Arial"/>
                    <a:sym typeface="Arial"/>
                  </a:rPr>
                  <a:t>connection</a:t>
                </a:r>
                <a:endParaRPr b="1" i="0" sz="1000" u="none" cap="none" strike="noStrike">
                  <a:solidFill>
                    <a:srgbClr val="5E993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32"/>
              <p:cNvSpPr txBox="1"/>
              <p:nvPr/>
            </p:nvSpPr>
            <p:spPr>
              <a:xfrm>
                <a:off x="8226312" y="4163099"/>
                <a:ext cx="1110487" cy="366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Request</a:t>
                </a:r>
                <a:endParaRPr b="1" i="0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For obj 2</a:t>
                </a:r>
                <a:endParaRPr b="1" i="0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32"/>
              <p:cNvSpPr txBox="1"/>
              <p:nvPr/>
            </p:nvSpPr>
            <p:spPr>
              <a:xfrm>
                <a:off x="8291785" y="4532181"/>
                <a:ext cx="880043" cy="366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Obj 2</a:t>
                </a:r>
                <a:endParaRPr b="1" i="0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received</a:t>
                </a:r>
                <a:endParaRPr b="1" i="0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32"/>
              <p:cNvSpPr txBox="1"/>
              <p:nvPr/>
            </p:nvSpPr>
            <p:spPr>
              <a:xfrm>
                <a:off x="8049318" y="4989115"/>
                <a:ext cx="1022077" cy="360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00" u="none" cap="none" strike="noStrike">
                    <a:solidFill>
                      <a:srgbClr val="AE2663"/>
                    </a:solidFill>
                    <a:latin typeface="Arial"/>
                    <a:ea typeface="Arial"/>
                    <a:cs typeface="Arial"/>
                    <a:sym typeface="Arial"/>
                  </a:rPr>
                  <a:t>TCP</a:t>
                </a:r>
                <a:endParaRPr b="1" i="0" sz="900" u="none" cap="none" strike="noStrike">
                  <a:solidFill>
                    <a:srgbClr val="AE2663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00" u="none" cap="none" strike="noStrike">
                    <a:solidFill>
                      <a:srgbClr val="AE2663"/>
                    </a:solidFill>
                    <a:latin typeface="Arial"/>
                    <a:ea typeface="Arial"/>
                    <a:cs typeface="Arial"/>
                    <a:sym typeface="Arial"/>
                  </a:rPr>
                  <a:t>termination</a:t>
                </a:r>
                <a:endParaRPr b="1" i="0" sz="900" u="none" cap="none" strike="noStrike">
                  <a:solidFill>
                    <a:srgbClr val="AE266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5" name="Google Shape;695;p32"/>
            <p:cNvGrpSpPr/>
            <p:nvPr/>
          </p:nvGrpSpPr>
          <p:grpSpPr>
            <a:xfrm>
              <a:off x="4345707" y="1103977"/>
              <a:ext cx="351375" cy="639389"/>
              <a:chOff x="4140" y="429"/>
              <a:chExt cx="1425" cy="2396"/>
            </a:xfrm>
          </p:grpSpPr>
          <p:sp>
            <p:nvSpPr>
              <p:cNvPr id="696" name="Google Shape;696;p32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697" name="Google Shape;697;p32"/>
              <p:cNvSpPr/>
              <p:nvPr/>
            </p:nvSpPr>
            <p:spPr>
              <a:xfrm>
                <a:off x="4204" y="429"/>
                <a:ext cx="1051" cy="2285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32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699" name="Google Shape;699;p32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00" name="Google Shape;700;p32"/>
              <p:cNvSpPr/>
              <p:nvPr/>
            </p:nvSpPr>
            <p:spPr>
              <a:xfrm>
                <a:off x="4209" y="690"/>
                <a:ext cx="598" cy="5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01" name="Google Shape;701;p32"/>
              <p:cNvGrpSpPr/>
              <p:nvPr/>
            </p:nvGrpSpPr>
            <p:grpSpPr>
              <a:xfrm>
                <a:off x="4748" y="668"/>
                <a:ext cx="582" cy="145"/>
                <a:chOff x="613" y="2568"/>
                <a:chExt cx="726" cy="139"/>
              </a:xfrm>
            </p:grpSpPr>
            <p:sp>
              <p:nvSpPr>
                <p:cNvPr id="702" name="Google Shape;702;p32"/>
                <p:cNvSpPr/>
                <p:nvPr/>
              </p:nvSpPr>
              <p:spPr>
                <a:xfrm>
                  <a:off x="613" y="2568"/>
                  <a:ext cx="726" cy="139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3" name="Google Shape;703;p32"/>
                <p:cNvSpPr/>
                <p:nvPr/>
              </p:nvSpPr>
              <p:spPr>
                <a:xfrm>
                  <a:off x="627" y="2584"/>
                  <a:ext cx="693" cy="107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04" name="Google Shape;704;p32"/>
              <p:cNvSpPr/>
              <p:nvPr/>
            </p:nvSpPr>
            <p:spPr>
              <a:xfrm>
                <a:off x="4225" y="1018"/>
                <a:ext cx="592" cy="5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05" name="Google Shape;705;p32"/>
              <p:cNvGrpSpPr/>
              <p:nvPr/>
            </p:nvGrpSpPr>
            <p:grpSpPr>
              <a:xfrm>
                <a:off x="4749" y="996"/>
                <a:ext cx="582" cy="133"/>
                <a:chOff x="616" y="2570"/>
                <a:chExt cx="726" cy="138"/>
              </a:xfrm>
            </p:grpSpPr>
            <p:sp>
              <p:nvSpPr>
                <p:cNvPr id="706" name="Google Shape;706;p32"/>
                <p:cNvSpPr/>
                <p:nvPr/>
              </p:nvSpPr>
              <p:spPr>
                <a:xfrm>
                  <a:off x="616" y="2570"/>
                  <a:ext cx="726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7" name="Google Shape;707;p32"/>
                <p:cNvSpPr/>
                <p:nvPr/>
              </p:nvSpPr>
              <p:spPr>
                <a:xfrm>
                  <a:off x="629" y="2587"/>
                  <a:ext cx="693" cy="10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08" name="Google Shape;708;p32"/>
              <p:cNvSpPr/>
              <p:nvPr/>
            </p:nvSpPr>
            <p:spPr>
              <a:xfrm>
                <a:off x="4215" y="1357"/>
                <a:ext cx="598" cy="44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32"/>
              <p:cNvSpPr/>
              <p:nvPr/>
            </p:nvSpPr>
            <p:spPr>
              <a:xfrm>
                <a:off x="4225" y="1658"/>
                <a:ext cx="598" cy="44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10" name="Google Shape;710;p32"/>
              <p:cNvGrpSpPr/>
              <p:nvPr/>
            </p:nvGrpSpPr>
            <p:grpSpPr>
              <a:xfrm>
                <a:off x="4733" y="1641"/>
                <a:ext cx="587" cy="139"/>
                <a:chOff x="611" y="2581"/>
                <a:chExt cx="731" cy="128"/>
              </a:xfrm>
            </p:grpSpPr>
            <p:sp>
              <p:nvSpPr>
                <p:cNvPr id="711" name="Google Shape;711;p32"/>
                <p:cNvSpPr/>
                <p:nvPr/>
              </p:nvSpPr>
              <p:spPr>
                <a:xfrm>
                  <a:off x="611" y="2581"/>
                  <a:ext cx="731" cy="128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2" name="Google Shape;712;p32"/>
                <p:cNvSpPr/>
                <p:nvPr/>
              </p:nvSpPr>
              <p:spPr>
                <a:xfrm>
                  <a:off x="624" y="2586"/>
                  <a:ext cx="698" cy="107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13" name="Google Shape;713;p32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grpSp>
            <p:nvGrpSpPr>
              <p:cNvPr id="714" name="Google Shape;714;p32"/>
              <p:cNvGrpSpPr/>
              <p:nvPr/>
            </p:nvGrpSpPr>
            <p:grpSpPr>
              <a:xfrm>
                <a:off x="4737" y="1335"/>
                <a:ext cx="582" cy="139"/>
                <a:chOff x="612" y="2576"/>
                <a:chExt cx="725" cy="139"/>
              </a:xfrm>
            </p:grpSpPr>
            <p:sp>
              <p:nvSpPr>
                <p:cNvPr id="715" name="Google Shape;715;p32"/>
                <p:cNvSpPr/>
                <p:nvPr/>
              </p:nvSpPr>
              <p:spPr>
                <a:xfrm>
                  <a:off x="612" y="2576"/>
                  <a:ext cx="725" cy="139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" name="Google Shape;716;p32"/>
                <p:cNvSpPr/>
                <p:nvPr/>
              </p:nvSpPr>
              <p:spPr>
                <a:xfrm>
                  <a:off x="626" y="2587"/>
                  <a:ext cx="691" cy="106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17" name="Google Shape;717;p32"/>
              <p:cNvSpPr/>
              <p:nvPr/>
            </p:nvSpPr>
            <p:spPr>
              <a:xfrm>
                <a:off x="5250" y="429"/>
                <a:ext cx="69" cy="2290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32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19" name="Google Shape;719;p32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20" name="Google Shape;720;p32"/>
              <p:cNvSpPr/>
              <p:nvPr/>
            </p:nvSpPr>
            <p:spPr>
              <a:xfrm>
                <a:off x="5517" y="2614"/>
                <a:ext cx="48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32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22" name="Google Shape;722;p32"/>
              <p:cNvSpPr/>
              <p:nvPr/>
            </p:nvSpPr>
            <p:spPr>
              <a:xfrm>
                <a:off x="4140" y="2680"/>
                <a:ext cx="1201" cy="145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32"/>
              <p:cNvSpPr/>
              <p:nvPr/>
            </p:nvSpPr>
            <p:spPr>
              <a:xfrm>
                <a:off x="4204" y="2708"/>
                <a:ext cx="1073" cy="8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32"/>
              <p:cNvSpPr/>
              <p:nvPr/>
            </p:nvSpPr>
            <p:spPr>
              <a:xfrm>
                <a:off x="4305" y="2380"/>
                <a:ext cx="160" cy="145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32"/>
              <p:cNvSpPr/>
              <p:nvPr/>
            </p:nvSpPr>
            <p:spPr>
              <a:xfrm>
                <a:off x="4487" y="2386"/>
                <a:ext cx="160" cy="13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32"/>
              <p:cNvSpPr/>
              <p:nvPr/>
            </p:nvSpPr>
            <p:spPr>
              <a:xfrm>
                <a:off x="4663" y="2380"/>
                <a:ext cx="155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32"/>
              <p:cNvSpPr/>
              <p:nvPr/>
            </p:nvSpPr>
            <p:spPr>
              <a:xfrm>
                <a:off x="5063" y="1835"/>
                <a:ext cx="85" cy="762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28" name="Google Shape;728;p32"/>
          <p:cNvGrpSpPr/>
          <p:nvPr/>
        </p:nvGrpSpPr>
        <p:grpSpPr>
          <a:xfrm>
            <a:off x="6838383" y="1145154"/>
            <a:ext cx="2930133" cy="5423707"/>
            <a:chOff x="6838383" y="1145154"/>
            <a:chExt cx="2930133" cy="5423707"/>
          </a:xfrm>
        </p:grpSpPr>
        <p:grpSp>
          <p:nvGrpSpPr>
            <p:cNvPr id="729" name="Google Shape;729;p32"/>
            <p:cNvGrpSpPr/>
            <p:nvPr/>
          </p:nvGrpSpPr>
          <p:grpSpPr>
            <a:xfrm>
              <a:off x="6838383" y="1174045"/>
              <a:ext cx="2930133" cy="5394816"/>
              <a:chOff x="7942129" y="1215232"/>
              <a:chExt cx="2930133" cy="5394816"/>
            </a:xfrm>
          </p:grpSpPr>
          <p:grpSp>
            <p:nvGrpSpPr>
              <p:cNvPr id="730" name="Google Shape;730;p32"/>
              <p:cNvGrpSpPr/>
              <p:nvPr/>
            </p:nvGrpSpPr>
            <p:grpSpPr>
              <a:xfrm>
                <a:off x="7942129" y="1215232"/>
                <a:ext cx="2930133" cy="5394816"/>
                <a:chOff x="7904957" y="1168152"/>
                <a:chExt cx="2727232" cy="5394816"/>
              </a:xfrm>
            </p:grpSpPr>
            <p:cxnSp>
              <p:nvCxnSpPr>
                <p:cNvPr id="731" name="Google Shape;731;p32"/>
                <p:cNvCxnSpPr/>
                <p:nvPr/>
              </p:nvCxnSpPr>
              <p:spPr>
                <a:xfrm flipH="1">
                  <a:off x="8909979" y="2740138"/>
                  <a:ext cx="1258309" cy="30121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grpSp>
              <p:nvGrpSpPr>
                <p:cNvPr id="732" name="Google Shape;732;p32"/>
                <p:cNvGrpSpPr/>
                <p:nvPr/>
              </p:nvGrpSpPr>
              <p:grpSpPr>
                <a:xfrm>
                  <a:off x="7904957" y="1168152"/>
                  <a:ext cx="2727232" cy="5394816"/>
                  <a:chOff x="6568315" y="1130419"/>
                  <a:chExt cx="3722386" cy="7100906"/>
                </a:xfrm>
              </p:grpSpPr>
              <p:sp>
                <p:nvSpPr>
                  <p:cNvPr id="733" name="Google Shape;733;p32"/>
                  <p:cNvSpPr txBox="1"/>
                  <p:nvPr/>
                </p:nvSpPr>
                <p:spPr>
                  <a:xfrm>
                    <a:off x="7701409" y="7903239"/>
                    <a:ext cx="940876" cy="3280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time</a:t>
                    </a:r>
                    <a:endParaRPr b="1" i="0" sz="11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34" name="Google Shape;734;p32"/>
                  <p:cNvSpPr txBox="1"/>
                  <p:nvPr/>
                </p:nvSpPr>
                <p:spPr>
                  <a:xfrm>
                    <a:off x="9296129" y="7856779"/>
                    <a:ext cx="994572" cy="36454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time</a:t>
                    </a:r>
                    <a:endParaRPr b="1" i="0" sz="11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735" name="Google Shape;735;p32"/>
                  <p:cNvGrpSpPr/>
                  <p:nvPr/>
                </p:nvGrpSpPr>
                <p:grpSpPr>
                  <a:xfrm>
                    <a:off x="6568315" y="1130419"/>
                    <a:ext cx="3140600" cy="6389003"/>
                    <a:chOff x="6568315" y="1130419"/>
                    <a:chExt cx="3140600" cy="6389003"/>
                  </a:xfrm>
                </p:grpSpPr>
                <p:cxnSp>
                  <p:nvCxnSpPr>
                    <p:cNvPr id="736" name="Google Shape;736;p32"/>
                    <p:cNvCxnSpPr>
                      <a:stCxn id="737" idx="2"/>
                    </p:cNvCxnSpPr>
                    <p:nvPr/>
                  </p:nvCxnSpPr>
                  <p:spPr>
                    <a:xfrm>
                      <a:off x="7940066" y="1840032"/>
                      <a:ext cx="37800" cy="56793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FF0000"/>
                      </a:solidFill>
                      <a:prstDash val="dot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738" name="Google Shape;738;p32"/>
                    <p:cNvCxnSpPr/>
                    <p:nvPr/>
                  </p:nvCxnSpPr>
                  <p:spPr>
                    <a:xfrm>
                      <a:off x="9657528" y="1879786"/>
                      <a:ext cx="51387" cy="5639636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FF0000"/>
                      </a:solidFill>
                      <a:prstDash val="dot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739" name="Google Shape;739;p32"/>
                    <p:cNvCxnSpPr/>
                    <p:nvPr/>
                  </p:nvCxnSpPr>
                  <p:spPr>
                    <a:xfrm>
                      <a:off x="7954790" y="2104407"/>
                      <a:ext cx="1702736" cy="205405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rgbClr val="5E9934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740" name="Google Shape;740;p32"/>
                    <p:cNvCxnSpPr/>
                    <p:nvPr/>
                  </p:nvCxnSpPr>
                  <p:spPr>
                    <a:xfrm flipH="1">
                      <a:off x="7954792" y="2427855"/>
                      <a:ext cx="1702734" cy="339534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rgbClr val="5E9934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741" name="Google Shape;741;p32"/>
                    <p:cNvCxnSpPr/>
                    <p:nvPr/>
                  </p:nvCxnSpPr>
                  <p:spPr>
                    <a:xfrm>
                      <a:off x="7977911" y="2840818"/>
                      <a:ext cx="1679616" cy="287631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  <p:sp>
                  <p:nvSpPr>
                    <p:cNvPr id="742" name="Google Shape;742;p32"/>
                    <p:cNvSpPr txBox="1"/>
                    <p:nvPr/>
                  </p:nvSpPr>
                  <p:spPr>
                    <a:xfrm>
                      <a:off x="6568315" y="1842332"/>
                      <a:ext cx="1672639" cy="5002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ctr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5E9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TCP</a:t>
                      </a:r>
                      <a:endParaRPr b="1" i="0" sz="1000" u="none" cap="none" strike="noStrike">
                        <a:solidFill>
                          <a:srgbClr val="5E993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5E9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connection</a:t>
                      </a:r>
                      <a:endParaRPr b="1" i="0" sz="1000" u="none" cap="none" strike="noStrike">
                        <a:solidFill>
                          <a:srgbClr val="5E993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43" name="Google Shape;743;p32"/>
                    <p:cNvSpPr txBox="1"/>
                    <p:nvPr/>
                  </p:nvSpPr>
                  <p:spPr>
                    <a:xfrm>
                      <a:off x="7112409" y="2291890"/>
                      <a:ext cx="835017" cy="3108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8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RTT</a:t>
                      </a:r>
                      <a:endParaRPr b="1" i="0" sz="1050" u="none" cap="none" strike="noStrike">
                        <a:solidFill>
                          <a:srgbClr val="008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44" name="Google Shape;744;p32"/>
                    <p:cNvSpPr txBox="1"/>
                    <p:nvPr/>
                  </p:nvSpPr>
                  <p:spPr>
                    <a:xfrm>
                      <a:off x="6913007" y="2663858"/>
                      <a:ext cx="1515699" cy="4830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Request</a:t>
                      </a:r>
                      <a:endParaRPr b="1" i="0" sz="10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obj 1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45" name="Google Shape;745;p32"/>
                    <p:cNvSpPr txBox="1"/>
                    <p:nvPr/>
                  </p:nvSpPr>
                  <p:spPr>
                    <a:xfrm>
                      <a:off x="6959333" y="3268227"/>
                      <a:ext cx="1201166" cy="4830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Obj 1</a:t>
                      </a:r>
                      <a:endParaRPr b="1" i="0" sz="10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received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746" name="Google Shape;746;p32"/>
                    <p:cNvGrpSpPr/>
                    <p:nvPr/>
                  </p:nvGrpSpPr>
                  <p:grpSpPr>
                    <a:xfrm>
                      <a:off x="7590816" y="1130419"/>
                      <a:ext cx="698500" cy="709613"/>
                      <a:chOff x="-44" y="1473"/>
                      <a:chExt cx="981" cy="1105"/>
                    </a:xfrm>
                  </p:grpSpPr>
                  <p:pic>
                    <p:nvPicPr>
                      <p:cNvPr descr="desktop_computer_stylized_medium" id="737" name="Google Shape;737;p32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 flipH="1">
                        <a:off x="-44" y="1473"/>
                        <a:ext cx="981" cy="11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sp>
                    <p:nvSpPr>
                      <p:cNvPr id="747" name="Google Shape;747;p32"/>
                      <p:cNvSpPr/>
                      <p:nvPr/>
                    </p:nvSpPr>
                    <p:spPr>
                      <a:xfrm flipH="1">
                        <a:off x="374" y="1579"/>
                        <a:ext cx="477" cy="506"/>
                      </a:xfrm>
                      <a:custGeom>
                        <a:rect b="b" l="l" r="r" t="t"/>
                        <a:pathLst>
                          <a:path extrusionOk="0" h="368" w="356">
                            <a:moveTo>
                              <a:pt x="0" y="0"/>
                            </a:moveTo>
                            <a:lnTo>
                              <a:pt x="300" y="14"/>
                            </a:lnTo>
                            <a:lnTo>
                              <a:pt x="356" y="294"/>
                            </a:lnTo>
                            <a:lnTo>
                              <a:pt x="78" y="36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000099"/>
                          </a:gs>
                          <a:gs pos="100000">
                            <a:schemeClr val="lt1"/>
                          </a:gs>
                        </a:gsLst>
                        <a:lin ang="2700000" scaled="0"/>
                      </a:gra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endParaRPr>
                      </a:p>
                    </p:txBody>
                  </p:sp>
                </p:grpSp>
              </p:grpSp>
            </p:grpSp>
          </p:grpSp>
          <p:cxnSp>
            <p:nvCxnSpPr>
              <p:cNvPr id="748" name="Google Shape;748;p32"/>
              <p:cNvCxnSpPr/>
              <p:nvPr/>
            </p:nvCxnSpPr>
            <p:spPr>
              <a:xfrm flipH="1">
                <a:off x="9021923" y="3508277"/>
                <a:ext cx="1337275" cy="220256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9" name="Google Shape;749;p32"/>
              <p:cNvCxnSpPr/>
              <p:nvPr/>
            </p:nvCxnSpPr>
            <p:spPr>
              <a:xfrm>
                <a:off x="9009050" y="3169093"/>
                <a:ext cx="1364798" cy="229697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750" name="Google Shape;750;p32"/>
              <p:cNvCxnSpPr/>
              <p:nvPr/>
            </p:nvCxnSpPr>
            <p:spPr>
              <a:xfrm>
                <a:off x="9033656" y="3982981"/>
                <a:ext cx="1358252" cy="246212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E266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751" name="Google Shape;751;p32"/>
              <p:cNvCxnSpPr/>
              <p:nvPr/>
            </p:nvCxnSpPr>
            <p:spPr>
              <a:xfrm flipH="1">
                <a:off x="9046535" y="4249774"/>
                <a:ext cx="1358252" cy="28674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E266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52" name="Google Shape;752;p32"/>
              <p:cNvSpPr txBox="1"/>
              <p:nvPr/>
            </p:nvSpPr>
            <p:spPr>
              <a:xfrm>
                <a:off x="8186354" y="3247228"/>
                <a:ext cx="1110487" cy="366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Request</a:t>
                </a:r>
                <a:endParaRPr b="1" i="0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For obj 2</a:t>
                </a:r>
                <a:endParaRPr b="1" i="0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32"/>
              <p:cNvSpPr txBox="1"/>
              <p:nvPr/>
            </p:nvSpPr>
            <p:spPr>
              <a:xfrm>
                <a:off x="8259047" y="3590202"/>
                <a:ext cx="880043" cy="366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Obj 2</a:t>
                </a:r>
                <a:endParaRPr b="1" i="0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received</a:t>
                </a:r>
                <a:endParaRPr b="1" i="0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32"/>
              <p:cNvSpPr txBox="1"/>
              <p:nvPr/>
            </p:nvSpPr>
            <p:spPr>
              <a:xfrm>
                <a:off x="8092886" y="4138566"/>
                <a:ext cx="1022077" cy="360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00" u="none" cap="none" strike="noStrike">
                    <a:solidFill>
                      <a:srgbClr val="AE2663"/>
                    </a:solidFill>
                    <a:latin typeface="Arial"/>
                    <a:ea typeface="Arial"/>
                    <a:cs typeface="Arial"/>
                    <a:sym typeface="Arial"/>
                  </a:rPr>
                  <a:t>TCP</a:t>
                </a:r>
                <a:endParaRPr b="1" i="0" sz="900" u="none" cap="none" strike="noStrike">
                  <a:solidFill>
                    <a:srgbClr val="AE2663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00" u="none" cap="none" strike="noStrike">
                    <a:solidFill>
                      <a:srgbClr val="AE2663"/>
                    </a:solidFill>
                    <a:latin typeface="Arial"/>
                    <a:ea typeface="Arial"/>
                    <a:cs typeface="Arial"/>
                    <a:sym typeface="Arial"/>
                  </a:rPr>
                  <a:t>termination</a:t>
                </a:r>
                <a:endParaRPr b="1" i="0" sz="900" u="none" cap="none" strike="noStrike">
                  <a:solidFill>
                    <a:srgbClr val="AE266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5" name="Google Shape;755;p32"/>
            <p:cNvGrpSpPr/>
            <p:nvPr/>
          </p:nvGrpSpPr>
          <p:grpSpPr>
            <a:xfrm>
              <a:off x="9122132" y="1145154"/>
              <a:ext cx="298478" cy="597721"/>
              <a:chOff x="4140" y="429"/>
              <a:chExt cx="1425" cy="2396"/>
            </a:xfrm>
          </p:grpSpPr>
          <p:sp>
            <p:nvSpPr>
              <p:cNvPr id="756" name="Google Shape;756;p32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57" name="Google Shape;757;p32"/>
              <p:cNvSpPr/>
              <p:nvPr/>
            </p:nvSpPr>
            <p:spPr>
              <a:xfrm>
                <a:off x="4204" y="429"/>
                <a:ext cx="1051" cy="2285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32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59" name="Google Shape;759;p32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60" name="Google Shape;760;p32"/>
              <p:cNvSpPr/>
              <p:nvPr/>
            </p:nvSpPr>
            <p:spPr>
              <a:xfrm>
                <a:off x="4209" y="690"/>
                <a:ext cx="598" cy="5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61" name="Google Shape;761;p32"/>
              <p:cNvGrpSpPr/>
              <p:nvPr/>
            </p:nvGrpSpPr>
            <p:grpSpPr>
              <a:xfrm>
                <a:off x="4748" y="668"/>
                <a:ext cx="582" cy="145"/>
                <a:chOff x="613" y="2568"/>
                <a:chExt cx="726" cy="139"/>
              </a:xfrm>
            </p:grpSpPr>
            <p:sp>
              <p:nvSpPr>
                <p:cNvPr id="762" name="Google Shape;762;p32"/>
                <p:cNvSpPr/>
                <p:nvPr/>
              </p:nvSpPr>
              <p:spPr>
                <a:xfrm>
                  <a:off x="613" y="2568"/>
                  <a:ext cx="726" cy="139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" name="Google Shape;763;p32"/>
                <p:cNvSpPr/>
                <p:nvPr/>
              </p:nvSpPr>
              <p:spPr>
                <a:xfrm>
                  <a:off x="627" y="2584"/>
                  <a:ext cx="693" cy="107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64" name="Google Shape;764;p32"/>
              <p:cNvSpPr/>
              <p:nvPr/>
            </p:nvSpPr>
            <p:spPr>
              <a:xfrm>
                <a:off x="4225" y="1018"/>
                <a:ext cx="592" cy="5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65" name="Google Shape;765;p32"/>
              <p:cNvGrpSpPr/>
              <p:nvPr/>
            </p:nvGrpSpPr>
            <p:grpSpPr>
              <a:xfrm>
                <a:off x="4749" y="996"/>
                <a:ext cx="582" cy="133"/>
                <a:chOff x="616" y="2570"/>
                <a:chExt cx="726" cy="138"/>
              </a:xfrm>
            </p:grpSpPr>
            <p:sp>
              <p:nvSpPr>
                <p:cNvPr id="766" name="Google Shape;766;p32"/>
                <p:cNvSpPr/>
                <p:nvPr/>
              </p:nvSpPr>
              <p:spPr>
                <a:xfrm>
                  <a:off x="616" y="2570"/>
                  <a:ext cx="726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" name="Google Shape;767;p32"/>
                <p:cNvSpPr/>
                <p:nvPr/>
              </p:nvSpPr>
              <p:spPr>
                <a:xfrm>
                  <a:off x="629" y="2587"/>
                  <a:ext cx="693" cy="10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68" name="Google Shape;768;p32"/>
              <p:cNvSpPr/>
              <p:nvPr/>
            </p:nvSpPr>
            <p:spPr>
              <a:xfrm>
                <a:off x="4215" y="1357"/>
                <a:ext cx="598" cy="44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32"/>
              <p:cNvSpPr/>
              <p:nvPr/>
            </p:nvSpPr>
            <p:spPr>
              <a:xfrm>
                <a:off x="4225" y="1658"/>
                <a:ext cx="598" cy="44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70" name="Google Shape;770;p32"/>
              <p:cNvGrpSpPr/>
              <p:nvPr/>
            </p:nvGrpSpPr>
            <p:grpSpPr>
              <a:xfrm>
                <a:off x="4733" y="1641"/>
                <a:ext cx="587" cy="139"/>
                <a:chOff x="611" y="2581"/>
                <a:chExt cx="731" cy="128"/>
              </a:xfrm>
            </p:grpSpPr>
            <p:sp>
              <p:nvSpPr>
                <p:cNvPr id="771" name="Google Shape;771;p32"/>
                <p:cNvSpPr/>
                <p:nvPr/>
              </p:nvSpPr>
              <p:spPr>
                <a:xfrm>
                  <a:off x="611" y="2581"/>
                  <a:ext cx="731" cy="128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" name="Google Shape;772;p32"/>
                <p:cNvSpPr/>
                <p:nvPr/>
              </p:nvSpPr>
              <p:spPr>
                <a:xfrm>
                  <a:off x="624" y="2586"/>
                  <a:ext cx="698" cy="107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73" name="Google Shape;773;p32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grpSp>
            <p:nvGrpSpPr>
              <p:cNvPr id="774" name="Google Shape;774;p32"/>
              <p:cNvGrpSpPr/>
              <p:nvPr/>
            </p:nvGrpSpPr>
            <p:grpSpPr>
              <a:xfrm>
                <a:off x="4737" y="1335"/>
                <a:ext cx="582" cy="139"/>
                <a:chOff x="612" y="2576"/>
                <a:chExt cx="725" cy="139"/>
              </a:xfrm>
            </p:grpSpPr>
            <p:sp>
              <p:nvSpPr>
                <p:cNvPr id="775" name="Google Shape;775;p32"/>
                <p:cNvSpPr/>
                <p:nvPr/>
              </p:nvSpPr>
              <p:spPr>
                <a:xfrm>
                  <a:off x="612" y="2576"/>
                  <a:ext cx="725" cy="139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" name="Google Shape;776;p32"/>
                <p:cNvSpPr/>
                <p:nvPr/>
              </p:nvSpPr>
              <p:spPr>
                <a:xfrm>
                  <a:off x="626" y="2587"/>
                  <a:ext cx="691" cy="106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77" name="Google Shape;777;p32"/>
              <p:cNvSpPr/>
              <p:nvPr/>
            </p:nvSpPr>
            <p:spPr>
              <a:xfrm>
                <a:off x="5250" y="429"/>
                <a:ext cx="69" cy="2290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32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79" name="Google Shape;779;p32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80" name="Google Shape;780;p32"/>
              <p:cNvSpPr/>
              <p:nvPr/>
            </p:nvSpPr>
            <p:spPr>
              <a:xfrm>
                <a:off x="5517" y="2614"/>
                <a:ext cx="48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32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82" name="Google Shape;782;p32"/>
              <p:cNvSpPr/>
              <p:nvPr/>
            </p:nvSpPr>
            <p:spPr>
              <a:xfrm>
                <a:off x="4140" y="2680"/>
                <a:ext cx="1201" cy="145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32"/>
              <p:cNvSpPr/>
              <p:nvPr/>
            </p:nvSpPr>
            <p:spPr>
              <a:xfrm>
                <a:off x="4204" y="2708"/>
                <a:ext cx="1073" cy="8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32"/>
              <p:cNvSpPr/>
              <p:nvPr/>
            </p:nvSpPr>
            <p:spPr>
              <a:xfrm>
                <a:off x="4305" y="2380"/>
                <a:ext cx="160" cy="145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32"/>
              <p:cNvSpPr/>
              <p:nvPr/>
            </p:nvSpPr>
            <p:spPr>
              <a:xfrm>
                <a:off x="4487" y="2386"/>
                <a:ext cx="160" cy="13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32"/>
              <p:cNvSpPr/>
              <p:nvPr/>
            </p:nvSpPr>
            <p:spPr>
              <a:xfrm>
                <a:off x="4663" y="2380"/>
                <a:ext cx="155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32"/>
              <p:cNvSpPr/>
              <p:nvPr/>
            </p:nvSpPr>
            <p:spPr>
              <a:xfrm>
                <a:off x="5063" y="1835"/>
                <a:ext cx="85" cy="762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3"/>
          <p:cNvSpPr txBox="1"/>
          <p:nvPr>
            <p:ph type="title"/>
          </p:nvPr>
        </p:nvSpPr>
        <p:spPr>
          <a:xfrm>
            <a:off x="1545544" y="161876"/>
            <a:ext cx="10018713" cy="1070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Persistent Connections</a:t>
            </a:r>
            <a:endParaRPr b="1"/>
          </a:p>
        </p:txBody>
      </p:sp>
      <p:pic>
        <p:nvPicPr>
          <p:cNvPr id="793" name="Google Shape;79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25" y="1386397"/>
            <a:ext cx="9396380" cy="4631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4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COOKIES</a:t>
            </a:r>
            <a:endParaRPr/>
          </a:p>
        </p:txBody>
      </p:sp>
      <p:pic>
        <p:nvPicPr>
          <p:cNvPr descr="https://tse3.mm.bing.net/th?id=OIP.tGlpqH1AIyAOHF5G2HGXRQHaGL&amp;pid=Api&amp;P=0&amp;w=184&amp;h=154" id="799" name="Google Shape;79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7658" y="3818483"/>
            <a:ext cx="2645317" cy="2214017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34"/>
          <p:cNvSpPr txBox="1"/>
          <p:nvPr/>
        </p:nvSpPr>
        <p:spPr>
          <a:xfrm>
            <a:off x="8442025" y="4083675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4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5"/>
          <p:cNvSpPr txBox="1"/>
          <p:nvPr>
            <p:ph type="title"/>
          </p:nvPr>
        </p:nvSpPr>
        <p:spPr>
          <a:xfrm>
            <a:off x="1530109" y="355710"/>
            <a:ext cx="100188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628"/>
              <a:buNone/>
            </a:pPr>
            <a:r>
              <a:rPr b="1" lang="en-US" sz="4033"/>
              <a:t>Objectives -Part 4</a:t>
            </a:r>
            <a:br>
              <a:rPr b="1" lang="en-US" sz="4033"/>
            </a:br>
            <a:r>
              <a:rPr b="1" lang="en-US"/>
              <a:t> </a:t>
            </a:r>
            <a:endParaRPr/>
          </a:p>
        </p:txBody>
      </p:sp>
      <p:sp>
        <p:nvSpPr>
          <p:cNvPr id="806" name="Google Shape;806;p35"/>
          <p:cNvSpPr txBox="1"/>
          <p:nvPr>
            <p:ph idx="1" type="body"/>
          </p:nvPr>
        </p:nvSpPr>
        <p:spPr>
          <a:xfrm>
            <a:off x="1484310" y="1541418"/>
            <a:ext cx="10018713" cy="4191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Stateless HTTP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40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Cookies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40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Example of how cookies operate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40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Issues related to cookies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6"/>
          <p:cNvSpPr txBox="1"/>
          <p:nvPr>
            <p:ph type="title"/>
          </p:nvPr>
        </p:nvSpPr>
        <p:spPr>
          <a:xfrm>
            <a:off x="1946263" y="196614"/>
            <a:ext cx="77724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Stateless HTTP</a:t>
            </a:r>
            <a:endParaRPr b="1"/>
          </a:p>
        </p:txBody>
      </p:sp>
      <p:sp>
        <p:nvSpPr>
          <p:cNvPr id="813" name="Google Shape;813;p36"/>
          <p:cNvSpPr txBox="1"/>
          <p:nvPr>
            <p:ph idx="2" type="body"/>
          </p:nvPr>
        </p:nvSpPr>
        <p:spPr>
          <a:xfrm>
            <a:off x="1813631" y="4246169"/>
            <a:ext cx="5071409" cy="1834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i="1" lang="en-US" sz="3200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HTTP is “stateless”</a:t>
            </a:r>
            <a:endParaRPr b="1" i="1" sz="3200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04470" lvl="0" marL="285750" rtl="0" algn="l">
              <a:lnSpc>
                <a:spcPct val="75000"/>
              </a:lnSpc>
              <a:spcBef>
                <a:spcPts val="1080"/>
              </a:spcBef>
              <a:spcAft>
                <a:spcPts val="0"/>
              </a:spcAft>
              <a:buSzPts val="2200"/>
              <a:buChar char="•"/>
            </a:pPr>
            <a:r>
              <a:rPr lang="en-US" sz="2800"/>
              <a:t>Server maintains no information about past client requests</a:t>
            </a:r>
            <a:endParaRPr sz="2800"/>
          </a:p>
        </p:txBody>
      </p:sp>
      <p:sp>
        <p:nvSpPr>
          <p:cNvPr id="814" name="Google Shape;814;p36"/>
          <p:cNvSpPr/>
          <p:nvPr/>
        </p:nvSpPr>
        <p:spPr>
          <a:xfrm>
            <a:off x="7976543" y="3970890"/>
            <a:ext cx="3752850" cy="284797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0" i="0" lang="en-US" sz="2200" u="none" cap="none" strike="noStrike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Protocols that maintain “state” are complex!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Past history (state) must be maintained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If server/client crashes, their views of “state” may be inconsistent, must be reconciled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3359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15" name="Google Shape;81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2639" y="963926"/>
            <a:ext cx="7409948" cy="2446414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36"/>
          <p:cNvSpPr txBox="1"/>
          <p:nvPr>
            <p:ph idx="2" type="body"/>
          </p:nvPr>
        </p:nvSpPr>
        <p:spPr>
          <a:xfrm>
            <a:off x="1946263" y="3139127"/>
            <a:ext cx="8369312" cy="83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04470" lvl="0" marL="285750" rtl="0" algn="l">
              <a:lnSpc>
                <a:spcPct val="75000"/>
              </a:lnSpc>
              <a:spcBef>
                <a:spcPts val="1080"/>
              </a:spcBef>
              <a:spcAft>
                <a:spcPts val="0"/>
              </a:spcAft>
              <a:buSzPts val="2200"/>
              <a:buChar char="•"/>
            </a:pPr>
            <a:r>
              <a:rPr lang="en-US" sz="2800"/>
              <a:t>Do not remember previous request response chain.</a:t>
            </a:r>
            <a:endParaRPr sz="28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7"/>
          <p:cNvSpPr txBox="1"/>
          <p:nvPr>
            <p:ph type="title"/>
          </p:nvPr>
        </p:nvSpPr>
        <p:spPr>
          <a:xfrm>
            <a:off x="1484310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User-server state: cookies</a:t>
            </a:r>
            <a:endParaRPr/>
          </a:p>
        </p:txBody>
      </p:sp>
      <p:sp>
        <p:nvSpPr>
          <p:cNvPr id="823" name="Google Shape;823;p37"/>
          <p:cNvSpPr txBox="1"/>
          <p:nvPr>
            <p:ph idx="1" type="body"/>
          </p:nvPr>
        </p:nvSpPr>
        <p:spPr>
          <a:xfrm>
            <a:off x="1812130" y="1130906"/>
            <a:ext cx="3810000" cy="5170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/>
              <a:t>Many Websites use cookies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i="1" lang="en-US" sz="2400">
                <a:solidFill>
                  <a:srgbClr val="CC0000"/>
                </a:solidFill>
              </a:rPr>
              <a:t>Four components: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1) Cookie header line of HTTP </a:t>
            </a:r>
            <a:r>
              <a:rPr i="1" lang="en-US" sz="2200"/>
              <a:t>response</a:t>
            </a:r>
            <a:r>
              <a:rPr lang="en-US" sz="2200"/>
              <a:t> message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2) Cookie header line in next HTTP </a:t>
            </a:r>
            <a:r>
              <a:rPr i="1" lang="en-US" sz="2200"/>
              <a:t>request</a:t>
            </a:r>
            <a:r>
              <a:rPr lang="en-US" sz="2200"/>
              <a:t> message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3) Cookie file kept on user’s host, managed by user’s browser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4) Back-end database at Web site</a:t>
            </a:r>
            <a:endParaRPr/>
          </a:p>
        </p:txBody>
      </p:sp>
      <p:sp>
        <p:nvSpPr>
          <p:cNvPr id="824" name="Google Shape;824;p37"/>
          <p:cNvSpPr txBox="1"/>
          <p:nvPr>
            <p:ph idx="2" type="body"/>
          </p:nvPr>
        </p:nvSpPr>
        <p:spPr>
          <a:xfrm>
            <a:off x="6970110" y="1557390"/>
            <a:ext cx="40593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>
                <a:solidFill>
                  <a:srgbClr val="CC0000"/>
                </a:solidFill>
              </a:rPr>
              <a:t>Example: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/>
              <a:t>Susan always access Internet from PC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/>
              <a:t>Visits specific e-commerce site for first time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/>
              <a:t>When initial HTTP requests arrives at site, site creates: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900"/>
              <a:buFont typeface="Arial"/>
              <a:buChar char="•"/>
            </a:pPr>
            <a:r>
              <a:rPr lang="en-US" sz="2000"/>
              <a:t>Unique ID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900"/>
              <a:buFont typeface="Arial"/>
              <a:buChar char="•"/>
            </a:pPr>
            <a:r>
              <a:rPr lang="en-US" sz="2000"/>
              <a:t>Entry in backend database for </a:t>
            </a:r>
            <a:r>
              <a:rPr lang="en-US"/>
              <a:t>ID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8"/>
          <p:cNvSpPr txBox="1"/>
          <p:nvPr>
            <p:ph idx="11" type="ftr"/>
          </p:nvPr>
        </p:nvSpPr>
        <p:spPr>
          <a:xfrm>
            <a:off x="978635" y="64928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b="0" i="0"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Layer</a:t>
            </a:r>
            <a:endParaRPr/>
          </a:p>
        </p:txBody>
      </p:sp>
      <p:sp>
        <p:nvSpPr>
          <p:cNvPr id="831" name="Google Shape;831;p38"/>
          <p:cNvSpPr txBox="1"/>
          <p:nvPr>
            <p:ph type="title"/>
          </p:nvPr>
        </p:nvSpPr>
        <p:spPr>
          <a:xfrm>
            <a:off x="1955800" y="153988"/>
            <a:ext cx="7772400" cy="773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>
                <a:latin typeface="Corbel"/>
                <a:ea typeface="Corbel"/>
                <a:cs typeface="Corbel"/>
                <a:sym typeface="Corbel"/>
              </a:rPr>
              <a:t>Cookies: keeping “state” (cont.)</a:t>
            </a:r>
            <a:endParaRPr b="1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32" name="Google Shape;832;p38"/>
          <p:cNvCxnSpPr/>
          <p:nvPr/>
        </p:nvCxnSpPr>
        <p:spPr>
          <a:xfrm>
            <a:off x="6945510" y="1880211"/>
            <a:ext cx="51459" cy="417482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grpSp>
        <p:nvGrpSpPr>
          <p:cNvPr id="833" name="Google Shape;833;p38"/>
          <p:cNvGrpSpPr/>
          <p:nvPr/>
        </p:nvGrpSpPr>
        <p:grpSpPr>
          <a:xfrm>
            <a:off x="6645683" y="1195998"/>
            <a:ext cx="423863" cy="684213"/>
            <a:chOff x="4140" y="429"/>
            <a:chExt cx="1425" cy="2396"/>
          </a:xfrm>
        </p:grpSpPr>
        <p:sp>
          <p:nvSpPr>
            <p:cNvPr id="834" name="Google Shape;834;p38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9" name="Google Shape;839;p38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840" name="Google Shape;840;p38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38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42" name="Google Shape;842;p38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3" name="Google Shape;843;p38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844" name="Google Shape;844;p38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38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46" name="Google Shape;846;p38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8" name="Google Shape;848;p38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849" name="Google Shape;849;p38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38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51" name="Google Shape;851;p38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852" name="Google Shape;852;p38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853" name="Google Shape;853;p38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38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55" name="Google Shape;855;p38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6" name="Google Shape;866;p38"/>
          <p:cNvGrpSpPr/>
          <p:nvPr/>
        </p:nvGrpSpPr>
        <p:grpSpPr>
          <a:xfrm>
            <a:off x="2959288" y="1221213"/>
            <a:ext cx="698500" cy="709613"/>
            <a:chOff x="-44" y="1473"/>
            <a:chExt cx="981" cy="1105"/>
          </a:xfrm>
        </p:grpSpPr>
        <p:pic>
          <p:nvPicPr>
            <p:cNvPr descr="desktop_computer_stylized_medium" id="867" name="Google Shape;867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8" name="Google Shape;868;p3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cxnSp>
        <p:nvCxnSpPr>
          <p:cNvPr id="869" name="Google Shape;869;p38"/>
          <p:cNvCxnSpPr/>
          <p:nvPr/>
        </p:nvCxnSpPr>
        <p:spPr>
          <a:xfrm>
            <a:off x="3271644" y="1963609"/>
            <a:ext cx="0" cy="409142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870" name="Google Shape;870;p38"/>
          <p:cNvSpPr txBox="1"/>
          <p:nvPr/>
        </p:nvSpPr>
        <p:spPr>
          <a:xfrm>
            <a:off x="2987481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38"/>
          <p:cNvSpPr txBox="1"/>
          <p:nvPr/>
        </p:nvSpPr>
        <p:spPr>
          <a:xfrm>
            <a:off x="6707154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38"/>
          <p:cNvCxnSpPr/>
          <p:nvPr/>
        </p:nvCxnSpPr>
        <p:spPr>
          <a:xfrm>
            <a:off x="3271644" y="2228929"/>
            <a:ext cx="3648583" cy="809386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73" name="Google Shape;873;p38"/>
          <p:cNvSpPr txBox="1"/>
          <p:nvPr/>
        </p:nvSpPr>
        <p:spPr>
          <a:xfrm rot="708630">
            <a:off x="3951695" y="2314809"/>
            <a:ext cx="2689919" cy="317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Usual HTTP Request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38"/>
          <p:cNvSpPr txBox="1"/>
          <p:nvPr/>
        </p:nvSpPr>
        <p:spPr>
          <a:xfrm>
            <a:off x="1752388" y="2441593"/>
            <a:ext cx="13180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5" name="Google Shape;875;p38"/>
          <p:cNvGrpSpPr/>
          <p:nvPr/>
        </p:nvGrpSpPr>
        <p:grpSpPr>
          <a:xfrm>
            <a:off x="1752388" y="1852686"/>
            <a:ext cx="862432" cy="517750"/>
            <a:chOff x="1752387" y="1852685"/>
            <a:chExt cx="1072463" cy="628445"/>
          </a:xfrm>
        </p:grpSpPr>
        <p:pic>
          <p:nvPicPr>
            <p:cNvPr id="876" name="Google Shape;876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7" name="Google Shape;877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8" name="Google Shape;878;p38"/>
          <p:cNvGrpSpPr/>
          <p:nvPr/>
        </p:nvGrpSpPr>
        <p:grpSpPr>
          <a:xfrm>
            <a:off x="10228721" y="3104951"/>
            <a:ext cx="1963279" cy="1305526"/>
            <a:chOff x="10228721" y="3104951"/>
            <a:chExt cx="1963279" cy="1305526"/>
          </a:xfrm>
        </p:grpSpPr>
        <p:pic>
          <p:nvPicPr>
            <p:cNvPr id="879" name="Google Shape;879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674186" y="3104951"/>
              <a:ext cx="941986" cy="9419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0" name="Google Shape;880;p38"/>
            <p:cNvSpPr txBox="1"/>
            <p:nvPr/>
          </p:nvSpPr>
          <p:spPr>
            <a:xfrm>
              <a:off x="10228721" y="4102741"/>
              <a:ext cx="1963279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Amazon Server </a:t>
              </a:r>
              <a:endParaRPr b="1" i="0" sz="1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1" name="Google Shape;881;p38"/>
          <p:cNvGrpSpPr/>
          <p:nvPr/>
        </p:nvGrpSpPr>
        <p:grpSpPr>
          <a:xfrm>
            <a:off x="3256916" y="2770758"/>
            <a:ext cx="3663312" cy="1052040"/>
            <a:chOff x="3256916" y="2621334"/>
            <a:chExt cx="3663312" cy="1052040"/>
          </a:xfrm>
        </p:grpSpPr>
        <p:cxnSp>
          <p:nvCxnSpPr>
            <p:cNvPr id="882" name="Google Shape;882;p38"/>
            <p:cNvCxnSpPr/>
            <p:nvPr/>
          </p:nvCxnSpPr>
          <p:spPr>
            <a:xfrm flipH="1">
              <a:off x="3256916" y="3006537"/>
              <a:ext cx="3663312" cy="666837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83" name="Google Shape;883;p38"/>
            <p:cNvSpPr txBox="1"/>
            <p:nvPr/>
          </p:nvSpPr>
          <p:spPr>
            <a:xfrm rot="-552037">
              <a:off x="3624006" y="2812807"/>
              <a:ext cx="2438452" cy="5395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Set-cookie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4" name="Google Shape;884;p38"/>
          <p:cNvSpPr txBox="1"/>
          <p:nvPr/>
        </p:nvSpPr>
        <p:spPr>
          <a:xfrm>
            <a:off x="1456692" y="3739585"/>
            <a:ext cx="1728786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Amazon 1678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5" name="Google Shape;885;p38"/>
          <p:cNvGrpSpPr/>
          <p:nvPr/>
        </p:nvGrpSpPr>
        <p:grpSpPr>
          <a:xfrm>
            <a:off x="1718038" y="3300102"/>
            <a:ext cx="597726" cy="382669"/>
            <a:chOff x="1752387" y="1852685"/>
            <a:chExt cx="1072463" cy="628445"/>
          </a:xfrm>
        </p:grpSpPr>
        <p:pic>
          <p:nvPicPr>
            <p:cNvPr id="886" name="Google Shape;886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7" name="Google Shape;887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8" name="Google Shape;888;p38"/>
          <p:cNvGrpSpPr/>
          <p:nvPr/>
        </p:nvGrpSpPr>
        <p:grpSpPr>
          <a:xfrm>
            <a:off x="3315964" y="3632838"/>
            <a:ext cx="3754990" cy="1347525"/>
            <a:chOff x="3315964" y="3632838"/>
            <a:chExt cx="3754990" cy="1347525"/>
          </a:xfrm>
        </p:grpSpPr>
        <p:cxnSp>
          <p:nvCxnSpPr>
            <p:cNvPr id="889" name="Google Shape;889;p38"/>
            <p:cNvCxnSpPr/>
            <p:nvPr/>
          </p:nvCxnSpPr>
          <p:spPr>
            <a:xfrm>
              <a:off x="3315964" y="3932857"/>
              <a:ext cx="3667917" cy="970138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90" name="Google Shape;890;p38"/>
            <p:cNvSpPr txBox="1"/>
            <p:nvPr/>
          </p:nvSpPr>
          <p:spPr>
            <a:xfrm rot="877584">
              <a:off x="4337420" y="3961270"/>
              <a:ext cx="2689919" cy="69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Request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: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1" name="Google Shape;891;p38"/>
          <p:cNvGrpSpPr/>
          <p:nvPr/>
        </p:nvGrpSpPr>
        <p:grpSpPr>
          <a:xfrm>
            <a:off x="3322651" y="4559105"/>
            <a:ext cx="3663312" cy="1137238"/>
            <a:chOff x="3256916" y="2588698"/>
            <a:chExt cx="3663312" cy="1137238"/>
          </a:xfrm>
        </p:grpSpPr>
        <p:cxnSp>
          <p:nvCxnSpPr>
            <p:cNvPr id="892" name="Google Shape;892;p38"/>
            <p:cNvCxnSpPr/>
            <p:nvPr/>
          </p:nvCxnSpPr>
          <p:spPr>
            <a:xfrm flipH="1">
              <a:off x="3256916" y="3006537"/>
              <a:ext cx="3663312" cy="666837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93" name="Google Shape;893;p38"/>
            <p:cNvSpPr txBox="1"/>
            <p:nvPr/>
          </p:nvSpPr>
          <p:spPr>
            <a:xfrm rot="-552037">
              <a:off x="3624006" y="2778772"/>
              <a:ext cx="2438452" cy="7570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: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94" name="Google Shape;894;p38"/>
          <p:cNvCxnSpPr/>
          <p:nvPr/>
        </p:nvCxnSpPr>
        <p:spPr>
          <a:xfrm>
            <a:off x="7072627" y="3075673"/>
            <a:ext cx="57188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5" name="Google Shape;895;p38"/>
          <p:cNvSpPr txBox="1"/>
          <p:nvPr/>
        </p:nvSpPr>
        <p:spPr>
          <a:xfrm>
            <a:off x="7644512" y="2821853"/>
            <a:ext cx="1431789" cy="8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Server creates ID for user 1678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38"/>
          <p:cNvSpPr txBox="1"/>
          <p:nvPr/>
        </p:nvSpPr>
        <p:spPr>
          <a:xfrm>
            <a:off x="7647785" y="4561850"/>
            <a:ext cx="1017655" cy="8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Cookie specific action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7" name="Google Shape;897;p38"/>
          <p:cNvGrpSpPr/>
          <p:nvPr/>
        </p:nvGrpSpPr>
        <p:grpSpPr>
          <a:xfrm>
            <a:off x="9076301" y="2712091"/>
            <a:ext cx="1597800" cy="863856"/>
            <a:chOff x="9076301" y="2712091"/>
            <a:chExt cx="1597800" cy="863856"/>
          </a:xfrm>
        </p:grpSpPr>
        <p:cxnSp>
          <p:nvCxnSpPr>
            <p:cNvPr id="898" name="Google Shape;898;p38"/>
            <p:cNvCxnSpPr>
              <a:stCxn id="895" idx="3"/>
              <a:endCxn id="879" idx="1"/>
            </p:cNvCxnSpPr>
            <p:nvPr/>
          </p:nvCxnSpPr>
          <p:spPr>
            <a:xfrm>
              <a:off x="9076301" y="3236946"/>
              <a:ext cx="1597800" cy="33900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99" name="Google Shape;899;p38"/>
            <p:cNvSpPr txBox="1"/>
            <p:nvPr/>
          </p:nvSpPr>
          <p:spPr>
            <a:xfrm rot="759828">
              <a:off x="9106669" y="2868769"/>
              <a:ext cx="1474940" cy="410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Entry in backend database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00" name="Google Shape;900;p38"/>
          <p:cNvCxnSpPr/>
          <p:nvPr/>
        </p:nvCxnSpPr>
        <p:spPr>
          <a:xfrm>
            <a:off x="7072627" y="4940351"/>
            <a:ext cx="57188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01" name="Google Shape;901;p38"/>
          <p:cNvGrpSpPr/>
          <p:nvPr/>
        </p:nvGrpSpPr>
        <p:grpSpPr>
          <a:xfrm>
            <a:off x="8478685" y="3833453"/>
            <a:ext cx="1917353" cy="1092437"/>
            <a:chOff x="8478685" y="3833453"/>
            <a:chExt cx="1917353" cy="1092437"/>
          </a:xfrm>
        </p:grpSpPr>
        <p:cxnSp>
          <p:nvCxnSpPr>
            <p:cNvPr id="902" name="Google Shape;902;p38"/>
            <p:cNvCxnSpPr/>
            <p:nvPr/>
          </p:nvCxnSpPr>
          <p:spPr>
            <a:xfrm flipH="1" rot="10800000">
              <a:off x="8478685" y="4046937"/>
              <a:ext cx="1917353" cy="878953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903" name="Google Shape;903;p38"/>
            <p:cNvSpPr txBox="1"/>
            <p:nvPr/>
          </p:nvSpPr>
          <p:spPr>
            <a:xfrm rot="-1480140">
              <a:off x="8651115" y="4129670"/>
              <a:ext cx="1474940" cy="253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4" name="Google Shape;904;p38"/>
          <p:cNvGrpSpPr/>
          <p:nvPr/>
        </p:nvGrpSpPr>
        <p:grpSpPr>
          <a:xfrm>
            <a:off x="2352404" y="5392037"/>
            <a:ext cx="597726" cy="382669"/>
            <a:chOff x="1752387" y="1852685"/>
            <a:chExt cx="1072463" cy="628445"/>
          </a:xfrm>
        </p:grpSpPr>
        <p:pic>
          <p:nvPicPr>
            <p:cNvPr id="905" name="Google Shape;905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6" name="Google Shape;906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9"/>
          <p:cNvSpPr txBox="1"/>
          <p:nvPr>
            <p:ph idx="11" type="ftr"/>
          </p:nvPr>
        </p:nvSpPr>
        <p:spPr>
          <a:xfrm>
            <a:off x="978635" y="64928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b="0" i="0"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Layer</a:t>
            </a:r>
            <a:endParaRPr/>
          </a:p>
        </p:txBody>
      </p:sp>
      <p:sp>
        <p:nvSpPr>
          <p:cNvPr id="913" name="Google Shape;913;p39"/>
          <p:cNvSpPr txBox="1"/>
          <p:nvPr>
            <p:ph type="title"/>
          </p:nvPr>
        </p:nvSpPr>
        <p:spPr>
          <a:xfrm>
            <a:off x="1955800" y="153988"/>
            <a:ext cx="7772400" cy="773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>
                <a:latin typeface="Corbel"/>
                <a:ea typeface="Corbel"/>
                <a:cs typeface="Corbel"/>
                <a:sym typeface="Corbel"/>
              </a:rPr>
              <a:t>Cookies: keeping “state” (cont.)</a:t>
            </a:r>
            <a:endParaRPr b="1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14" name="Google Shape;914;p39"/>
          <p:cNvCxnSpPr/>
          <p:nvPr/>
        </p:nvCxnSpPr>
        <p:spPr>
          <a:xfrm>
            <a:off x="6945510" y="1880211"/>
            <a:ext cx="51459" cy="417482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grpSp>
        <p:nvGrpSpPr>
          <p:cNvPr id="915" name="Google Shape;915;p39"/>
          <p:cNvGrpSpPr/>
          <p:nvPr/>
        </p:nvGrpSpPr>
        <p:grpSpPr>
          <a:xfrm>
            <a:off x="6645683" y="1195998"/>
            <a:ext cx="423863" cy="684213"/>
            <a:chOff x="4140" y="429"/>
            <a:chExt cx="1425" cy="2396"/>
          </a:xfrm>
        </p:grpSpPr>
        <p:sp>
          <p:nvSpPr>
            <p:cNvPr id="916" name="Google Shape;916;p3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1" name="Google Shape;921;p39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922" name="Google Shape;922;p39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39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4" name="Google Shape;924;p39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5" name="Google Shape;925;p39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926" name="Google Shape;926;p39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39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8" name="Google Shape;928;p39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9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0" name="Google Shape;930;p39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931" name="Google Shape;931;p39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39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3" name="Google Shape;933;p3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934" name="Google Shape;934;p39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935" name="Google Shape;935;p39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39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7" name="Google Shape;937;p39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2" name="Google Shape;942;p39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9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9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9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8" name="Google Shape;948;p39"/>
          <p:cNvGrpSpPr/>
          <p:nvPr/>
        </p:nvGrpSpPr>
        <p:grpSpPr>
          <a:xfrm>
            <a:off x="2959288" y="1221213"/>
            <a:ext cx="698500" cy="709613"/>
            <a:chOff x="-44" y="1473"/>
            <a:chExt cx="981" cy="1105"/>
          </a:xfrm>
        </p:grpSpPr>
        <p:pic>
          <p:nvPicPr>
            <p:cNvPr descr="desktop_computer_stylized_medium" id="949" name="Google Shape;949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0" name="Google Shape;950;p3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cxnSp>
        <p:nvCxnSpPr>
          <p:cNvPr id="951" name="Google Shape;951;p39"/>
          <p:cNvCxnSpPr/>
          <p:nvPr/>
        </p:nvCxnSpPr>
        <p:spPr>
          <a:xfrm>
            <a:off x="3271644" y="1963609"/>
            <a:ext cx="0" cy="409142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952" name="Google Shape;952;p39"/>
          <p:cNvSpPr txBox="1"/>
          <p:nvPr/>
        </p:nvSpPr>
        <p:spPr>
          <a:xfrm>
            <a:off x="2987481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39"/>
          <p:cNvSpPr txBox="1"/>
          <p:nvPr/>
        </p:nvSpPr>
        <p:spPr>
          <a:xfrm>
            <a:off x="6707154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39"/>
          <p:cNvSpPr txBox="1"/>
          <p:nvPr/>
        </p:nvSpPr>
        <p:spPr>
          <a:xfrm>
            <a:off x="1456692" y="2441593"/>
            <a:ext cx="1613735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Amazon 1678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5" name="Google Shape;955;p39"/>
          <p:cNvGrpSpPr/>
          <p:nvPr/>
        </p:nvGrpSpPr>
        <p:grpSpPr>
          <a:xfrm>
            <a:off x="1752388" y="1852686"/>
            <a:ext cx="862432" cy="517750"/>
            <a:chOff x="1752387" y="1852685"/>
            <a:chExt cx="1072463" cy="628445"/>
          </a:xfrm>
        </p:grpSpPr>
        <p:pic>
          <p:nvPicPr>
            <p:cNvPr id="956" name="Google Shape;956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7" name="Google Shape;957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8" name="Google Shape;958;p39"/>
          <p:cNvGrpSpPr/>
          <p:nvPr/>
        </p:nvGrpSpPr>
        <p:grpSpPr>
          <a:xfrm>
            <a:off x="10228721" y="2798448"/>
            <a:ext cx="1963279" cy="1305526"/>
            <a:chOff x="10228721" y="3104951"/>
            <a:chExt cx="1963279" cy="1305526"/>
          </a:xfrm>
        </p:grpSpPr>
        <p:pic>
          <p:nvPicPr>
            <p:cNvPr id="959" name="Google Shape;959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674186" y="3104951"/>
              <a:ext cx="941986" cy="9419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0" name="Google Shape;960;p39"/>
            <p:cNvSpPr txBox="1"/>
            <p:nvPr/>
          </p:nvSpPr>
          <p:spPr>
            <a:xfrm>
              <a:off x="10228721" y="4102741"/>
              <a:ext cx="1963279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Amazon Server </a:t>
              </a:r>
              <a:endParaRPr b="1" i="0" sz="1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1" name="Google Shape;961;p39"/>
          <p:cNvGrpSpPr/>
          <p:nvPr/>
        </p:nvGrpSpPr>
        <p:grpSpPr>
          <a:xfrm>
            <a:off x="3384033" y="3273597"/>
            <a:ext cx="3561477" cy="1652293"/>
            <a:chOff x="3231634" y="3113518"/>
            <a:chExt cx="3561477" cy="1652293"/>
          </a:xfrm>
        </p:grpSpPr>
        <p:cxnSp>
          <p:nvCxnSpPr>
            <p:cNvPr id="962" name="Google Shape;962;p39"/>
            <p:cNvCxnSpPr/>
            <p:nvPr/>
          </p:nvCxnSpPr>
          <p:spPr>
            <a:xfrm flipH="1">
              <a:off x="3231634" y="3276210"/>
              <a:ext cx="3561477" cy="1489601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63" name="Google Shape;963;p39"/>
            <p:cNvSpPr txBox="1"/>
            <p:nvPr/>
          </p:nvSpPr>
          <p:spPr>
            <a:xfrm rot="-1260858">
              <a:off x="3543262" y="3532790"/>
              <a:ext cx="2438452" cy="5395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4" name="Google Shape;964;p39"/>
          <p:cNvSpPr txBox="1"/>
          <p:nvPr/>
        </p:nvSpPr>
        <p:spPr>
          <a:xfrm>
            <a:off x="1564934" y="5158532"/>
            <a:ext cx="1728786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Amazon 1678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5" name="Google Shape;965;p39"/>
          <p:cNvGrpSpPr/>
          <p:nvPr/>
        </p:nvGrpSpPr>
        <p:grpSpPr>
          <a:xfrm>
            <a:off x="3271644" y="1766054"/>
            <a:ext cx="3673866" cy="1534048"/>
            <a:chOff x="3271644" y="1766054"/>
            <a:chExt cx="3673866" cy="1534048"/>
          </a:xfrm>
        </p:grpSpPr>
        <p:cxnSp>
          <p:nvCxnSpPr>
            <p:cNvPr id="966" name="Google Shape;966;p39"/>
            <p:cNvCxnSpPr/>
            <p:nvPr/>
          </p:nvCxnSpPr>
          <p:spPr>
            <a:xfrm>
              <a:off x="3271644" y="2228929"/>
              <a:ext cx="3673866" cy="1071173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67" name="Google Shape;967;p39"/>
            <p:cNvSpPr txBox="1"/>
            <p:nvPr/>
          </p:nvSpPr>
          <p:spPr>
            <a:xfrm rot="877584">
              <a:off x="3723617" y="2094486"/>
              <a:ext cx="2689919" cy="69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Request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: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68" name="Google Shape;968;p39"/>
          <p:cNvCxnSpPr/>
          <p:nvPr/>
        </p:nvCxnSpPr>
        <p:spPr>
          <a:xfrm>
            <a:off x="7075900" y="3300104"/>
            <a:ext cx="57188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9" name="Google Shape;969;p39"/>
          <p:cNvSpPr txBox="1"/>
          <p:nvPr/>
        </p:nvSpPr>
        <p:spPr>
          <a:xfrm>
            <a:off x="7647785" y="2915502"/>
            <a:ext cx="1017655" cy="8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Cookie specific action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0" name="Google Shape;970;p39"/>
          <p:cNvGrpSpPr/>
          <p:nvPr/>
        </p:nvGrpSpPr>
        <p:grpSpPr>
          <a:xfrm>
            <a:off x="8478685" y="3070983"/>
            <a:ext cx="1917353" cy="411853"/>
            <a:chOff x="8478685" y="3635085"/>
            <a:chExt cx="1917353" cy="411853"/>
          </a:xfrm>
        </p:grpSpPr>
        <p:cxnSp>
          <p:nvCxnSpPr>
            <p:cNvPr id="971" name="Google Shape;971;p39"/>
            <p:cNvCxnSpPr/>
            <p:nvPr/>
          </p:nvCxnSpPr>
          <p:spPr>
            <a:xfrm>
              <a:off x="8478685" y="4046937"/>
              <a:ext cx="1917353" cy="1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972" name="Google Shape;972;p39"/>
            <p:cNvSpPr txBox="1"/>
            <p:nvPr/>
          </p:nvSpPr>
          <p:spPr>
            <a:xfrm>
              <a:off x="8897098" y="3635085"/>
              <a:ext cx="1474940" cy="253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39"/>
          <p:cNvGrpSpPr/>
          <p:nvPr/>
        </p:nvGrpSpPr>
        <p:grpSpPr>
          <a:xfrm>
            <a:off x="2315957" y="4734555"/>
            <a:ext cx="597726" cy="382669"/>
            <a:chOff x="1752387" y="1852685"/>
            <a:chExt cx="1072463" cy="628445"/>
          </a:xfrm>
        </p:grpSpPr>
        <p:pic>
          <p:nvPicPr>
            <p:cNvPr id="974" name="Google Shape;974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5" name="Google Shape;975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6" name="Google Shape;976;p39"/>
          <p:cNvSpPr/>
          <p:nvPr/>
        </p:nvSpPr>
        <p:spPr>
          <a:xfrm>
            <a:off x="8229679" y="1186813"/>
            <a:ext cx="3386493" cy="4693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One week later</a:t>
            </a:r>
            <a:endParaRPr b="0" i="0" sz="28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 txBox="1"/>
          <p:nvPr>
            <p:ph type="title"/>
          </p:nvPr>
        </p:nvSpPr>
        <p:spPr>
          <a:xfrm>
            <a:off x="1484310" y="0"/>
            <a:ext cx="10018713" cy="11433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Network Models</a:t>
            </a:r>
            <a:endParaRPr/>
          </a:p>
        </p:txBody>
      </p:sp>
      <p:sp>
        <p:nvSpPr>
          <p:cNvPr id="171" name="Google Shape;171;p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Application Layer</a:t>
            </a:r>
            <a:endParaRPr/>
          </a:p>
        </p:txBody>
      </p:sp>
      <p:sp>
        <p:nvSpPr>
          <p:cNvPr id="172" name="Google Shape;172;p4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3" name="Google Shape;17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4170" y="1528370"/>
            <a:ext cx="3194229" cy="5318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5498" y="1510109"/>
            <a:ext cx="3257525" cy="522848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"/>
          <p:cNvSpPr/>
          <p:nvPr/>
        </p:nvSpPr>
        <p:spPr>
          <a:xfrm>
            <a:off x="4699259" y="1944177"/>
            <a:ext cx="389604" cy="130361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"/>
          <p:cNvSpPr/>
          <p:nvPr/>
        </p:nvSpPr>
        <p:spPr>
          <a:xfrm>
            <a:off x="4766990" y="5577977"/>
            <a:ext cx="547849" cy="1197535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"/>
          <p:cNvSpPr/>
          <p:nvPr/>
        </p:nvSpPr>
        <p:spPr>
          <a:xfrm>
            <a:off x="5490602" y="2595983"/>
            <a:ext cx="2751519" cy="45719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8" name="Google Shape;178;p4"/>
          <p:cNvSpPr/>
          <p:nvPr/>
        </p:nvSpPr>
        <p:spPr>
          <a:xfrm flipH="1" rot="10800000">
            <a:off x="5490602" y="6176745"/>
            <a:ext cx="2055140" cy="45719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79" name="Google Shape;179;p4"/>
          <p:cNvGrpSpPr/>
          <p:nvPr/>
        </p:nvGrpSpPr>
        <p:grpSpPr>
          <a:xfrm>
            <a:off x="4846583" y="1510109"/>
            <a:ext cx="3327156" cy="5336653"/>
            <a:chOff x="3199598" y="1730653"/>
            <a:chExt cx="2495367" cy="5127347"/>
          </a:xfrm>
        </p:grpSpPr>
        <p:pic>
          <p:nvPicPr>
            <p:cNvPr id="180" name="Google Shape;180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99598" y="1730653"/>
              <a:ext cx="2495367" cy="51273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4"/>
            <p:cNvSpPr txBox="1"/>
            <p:nvPr/>
          </p:nvSpPr>
          <p:spPr>
            <a:xfrm>
              <a:off x="4933743" y="2989313"/>
              <a:ext cx="5844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D8008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"/>
            <p:cNvSpPr txBox="1"/>
            <p:nvPr/>
          </p:nvSpPr>
          <p:spPr>
            <a:xfrm>
              <a:off x="3708735" y="4124352"/>
              <a:ext cx="16183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Port Numbers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Google Shape;183;p4"/>
          <p:cNvSpPr/>
          <p:nvPr/>
        </p:nvSpPr>
        <p:spPr>
          <a:xfrm>
            <a:off x="5088863" y="1938789"/>
            <a:ext cx="2849122" cy="111197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"/>
          <p:cNvSpPr txBox="1"/>
          <p:nvPr/>
        </p:nvSpPr>
        <p:spPr>
          <a:xfrm>
            <a:off x="2585527" y="6294412"/>
            <a:ext cx="1441581" cy="338554"/>
          </a:xfrm>
          <a:prstGeom prst="rect">
            <a:avLst/>
          </a:prstGeom>
          <a:solidFill>
            <a:srgbClr val="EA756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"/>
          <p:cNvSpPr txBox="1"/>
          <p:nvPr/>
        </p:nvSpPr>
        <p:spPr>
          <a:xfrm>
            <a:off x="2486872" y="5712018"/>
            <a:ext cx="1441581" cy="338554"/>
          </a:xfrm>
          <a:prstGeom prst="rect">
            <a:avLst/>
          </a:prstGeom>
          <a:solidFill>
            <a:srgbClr val="EA756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40"/>
          <p:cNvSpPr txBox="1"/>
          <p:nvPr>
            <p:ph type="title"/>
          </p:nvPr>
        </p:nvSpPr>
        <p:spPr>
          <a:xfrm>
            <a:off x="1897063" y="207963"/>
            <a:ext cx="7772400" cy="925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Cookies (continued)</a:t>
            </a:r>
            <a:endParaRPr/>
          </a:p>
        </p:txBody>
      </p:sp>
      <p:sp>
        <p:nvSpPr>
          <p:cNvPr id="983" name="Google Shape;983;p40"/>
          <p:cNvSpPr txBox="1"/>
          <p:nvPr>
            <p:ph idx="1" type="body"/>
          </p:nvPr>
        </p:nvSpPr>
        <p:spPr>
          <a:xfrm>
            <a:off x="1463513" y="1231413"/>
            <a:ext cx="3810000" cy="26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i="1" lang="en-US" sz="2400">
                <a:solidFill>
                  <a:srgbClr val="0070C0"/>
                </a:solidFill>
              </a:rPr>
              <a:t>What cookies can be used for:</a:t>
            </a:r>
            <a:endParaRPr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Authorization</a:t>
            </a:r>
            <a:endParaRPr sz="2200"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Shopping carts</a:t>
            </a:r>
            <a:endParaRPr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Recommendations</a:t>
            </a:r>
            <a:endParaRPr sz="2200"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User session state (Web email)</a:t>
            </a:r>
            <a:endParaRPr/>
          </a:p>
        </p:txBody>
      </p:sp>
      <p:sp>
        <p:nvSpPr>
          <p:cNvPr id="984" name="Google Shape;984;p40"/>
          <p:cNvSpPr/>
          <p:nvPr/>
        </p:nvSpPr>
        <p:spPr>
          <a:xfrm>
            <a:off x="5859475" y="1309764"/>
            <a:ext cx="3810000" cy="2065200"/>
          </a:xfrm>
          <a:prstGeom prst="rect">
            <a:avLst/>
          </a:prstGeom>
          <a:noFill/>
          <a:ln cap="flat" cmpd="sng" w="19050">
            <a:solidFill>
              <a:srgbClr val="0000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Cookies and privacy: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Cookies permit sites to learn a lot about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You may supply name and email to sites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40"/>
          <p:cNvSpPr txBox="1"/>
          <p:nvPr/>
        </p:nvSpPr>
        <p:spPr>
          <a:xfrm>
            <a:off x="8382013" y="1183889"/>
            <a:ext cx="11352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99"/>
                </a:solidFill>
                <a:latin typeface="Gill Sans"/>
                <a:ea typeface="Gill Sans"/>
                <a:cs typeface="Gill Sans"/>
                <a:sym typeface="Gill Sans"/>
              </a:rPr>
              <a:t>aside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40"/>
          <p:cNvSpPr/>
          <p:nvPr/>
        </p:nvSpPr>
        <p:spPr>
          <a:xfrm>
            <a:off x="1138350" y="3822375"/>
            <a:ext cx="4369800" cy="24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How to keep “state”: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Protocol endpoints: maintain state at sender/receiver over multiple transactions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Cookies: http messages carry state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7" name="Google Shape;98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2563" y="1645601"/>
            <a:ext cx="301942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300" y="3538512"/>
            <a:ext cx="6438699" cy="3319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41"/>
          <p:cNvSpPr txBox="1"/>
          <p:nvPr>
            <p:ph type="ctrTitle"/>
          </p:nvPr>
        </p:nvSpPr>
        <p:spPr>
          <a:xfrm>
            <a:off x="1449977" y="1380068"/>
            <a:ext cx="10053046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Web Cache or Proxy Server</a:t>
            </a:r>
            <a:endParaRPr/>
          </a:p>
        </p:txBody>
      </p:sp>
      <p:sp>
        <p:nvSpPr>
          <p:cNvPr id="994" name="Google Shape;994;p41"/>
          <p:cNvSpPr txBox="1"/>
          <p:nvPr/>
        </p:nvSpPr>
        <p:spPr>
          <a:xfrm>
            <a:off x="6345250" y="4202700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5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42"/>
          <p:cNvSpPr txBox="1"/>
          <p:nvPr>
            <p:ph type="title"/>
          </p:nvPr>
        </p:nvSpPr>
        <p:spPr>
          <a:xfrm>
            <a:off x="1484311" y="685801"/>
            <a:ext cx="10018713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Objectives - Part 5</a:t>
            </a:r>
            <a:endParaRPr/>
          </a:p>
        </p:txBody>
      </p:sp>
      <p:sp>
        <p:nvSpPr>
          <p:cNvPr id="1000" name="Google Shape;1000;p42"/>
          <p:cNvSpPr txBox="1"/>
          <p:nvPr>
            <p:ph idx="1" type="body"/>
          </p:nvPr>
        </p:nvSpPr>
        <p:spPr>
          <a:xfrm>
            <a:off x="1738310" y="1803402"/>
            <a:ext cx="10018713" cy="4381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What is a Web Cache (Proxy Servers)?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Advantages of Web Cache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Web Caching Example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Problems of Web Caching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Conditional-GET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Google Shape;1006;p43"/>
          <p:cNvGrpSpPr/>
          <p:nvPr/>
        </p:nvGrpSpPr>
        <p:grpSpPr>
          <a:xfrm>
            <a:off x="5551489" y="2695575"/>
            <a:ext cx="687387" cy="763588"/>
            <a:chOff x="-44" y="1473"/>
            <a:chExt cx="981" cy="1105"/>
          </a:xfrm>
        </p:grpSpPr>
        <p:pic>
          <p:nvPicPr>
            <p:cNvPr descr="desktop_computer_stylized_medium" id="1007" name="Google Shape;1007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8" name="Google Shape;1008;p4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009" name="Google Shape;1009;p43"/>
          <p:cNvGrpSpPr/>
          <p:nvPr/>
        </p:nvGrpSpPr>
        <p:grpSpPr>
          <a:xfrm>
            <a:off x="5616575" y="4568825"/>
            <a:ext cx="687388" cy="763588"/>
            <a:chOff x="-44" y="1473"/>
            <a:chExt cx="981" cy="1105"/>
          </a:xfrm>
        </p:grpSpPr>
        <p:pic>
          <p:nvPicPr>
            <p:cNvPr descr="desktop_computer_stylized_medium" id="1010" name="Google Shape;1010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1" name="Google Shape;1011;p4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012" name="Google Shape;1012;p43"/>
          <p:cNvGrpSpPr/>
          <p:nvPr/>
        </p:nvGrpSpPr>
        <p:grpSpPr>
          <a:xfrm>
            <a:off x="7754938" y="3457576"/>
            <a:ext cx="400050" cy="715963"/>
            <a:chOff x="4140" y="429"/>
            <a:chExt cx="1425" cy="2396"/>
          </a:xfrm>
        </p:grpSpPr>
        <p:sp>
          <p:nvSpPr>
            <p:cNvPr id="1013" name="Google Shape;1013;p43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4" name="Google Shape;1014;p43"/>
            <p:cNvSpPr/>
            <p:nvPr/>
          </p:nvSpPr>
          <p:spPr>
            <a:xfrm>
              <a:off x="4208" y="429"/>
              <a:ext cx="1046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3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4214" y="695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8" name="Google Shape;1018;p43"/>
            <p:cNvGrpSpPr/>
            <p:nvPr/>
          </p:nvGrpSpPr>
          <p:grpSpPr>
            <a:xfrm>
              <a:off x="4751" y="668"/>
              <a:ext cx="577" cy="144"/>
              <a:chOff x="616" y="2568"/>
              <a:chExt cx="720" cy="138"/>
            </a:xfrm>
          </p:grpSpPr>
          <p:sp>
            <p:nvSpPr>
              <p:cNvPr id="1019" name="Google Shape;1019;p43"/>
              <p:cNvSpPr/>
              <p:nvPr/>
            </p:nvSpPr>
            <p:spPr>
              <a:xfrm>
                <a:off x="616" y="2568"/>
                <a:ext cx="720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43"/>
              <p:cNvSpPr/>
              <p:nvPr/>
            </p:nvSpPr>
            <p:spPr>
              <a:xfrm>
                <a:off x="630" y="2583"/>
                <a:ext cx="670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1" name="Google Shape;1021;p43"/>
            <p:cNvSpPr/>
            <p:nvPr/>
          </p:nvSpPr>
          <p:spPr>
            <a:xfrm>
              <a:off x="4225" y="1019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2" name="Google Shape;1022;p43"/>
            <p:cNvGrpSpPr/>
            <p:nvPr/>
          </p:nvGrpSpPr>
          <p:grpSpPr>
            <a:xfrm>
              <a:off x="4745" y="992"/>
              <a:ext cx="583" cy="138"/>
              <a:chOff x="612" y="2566"/>
              <a:chExt cx="727" cy="143"/>
            </a:xfrm>
          </p:grpSpPr>
          <p:sp>
            <p:nvSpPr>
              <p:cNvPr id="1023" name="Google Shape;1023;p43"/>
              <p:cNvSpPr/>
              <p:nvPr/>
            </p:nvSpPr>
            <p:spPr>
              <a:xfrm>
                <a:off x="612" y="2566"/>
                <a:ext cx="727" cy="143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43"/>
              <p:cNvSpPr/>
              <p:nvPr/>
            </p:nvSpPr>
            <p:spPr>
              <a:xfrm>
                <a:off x="626" y="2583"/>
                <a:ext cx="692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5" name="Google Shape;1025;p43"/>
            <p:cNvSpPr/>
            <p:nvPr/>
          </p:nvSpPr>
          <p:spPr>
            <a:xfrm>
              <a:off x="4219" y="1359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3"/>
            <p:cNvSpPr/>
            <p:nvPr/>
          </p:nvSpPr>
          <p:spPr>
            <a:xfrm>
              <a:off x="4230" y="1656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7" name="Google Shape;1027;p43"/>
            <p:cNvGrpSpPr/>
            <p:nvPr/>
          </p:nvGrpSpPr>
          <p:grpSpPr>
            <a:xfrm>
              <a:off x="4733" y="1629"/>
              <a:ext cx="583" cy="149"/>
              <a:chOff x="612" y="2570"/>
              <a:chExt cx="726" cy="137"/>
            </a:xfrm>
          </p:grpSpPr>
          <p:sp>
            <p:nvSpPr>
              <p:cNvPr id="1028" name="Google Shape;1028;p43"/>
              <p:cNvSpPr/>
              <p:nvPr/>
            </p:nvSpPr>
            <p:spPr>
              <a:xfrm>
                <a:off x="612" y="2570"/>
                <a:ext cx="726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43"/>
              <p:cNvSpPr/>
              <p:nvPr/>
            </p:nvSpPr>
            <p:spPr>
              <a:xfrm>
                <a:off x="627" y="2585"/>
                <a:ext cx="690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0" name="Google Shape;1030;p43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031" name="Google Shape;1031;p43"/>
            <p:cNvGrpSpPr/>
            <p:nvPr/>
          </p:nvGrpSpPr>
          <p:grpSpPr>
            <a:xfrm>
              <a:off x="4740" y="1327"/>
              <a:ext cx="583" cy="138"/>
              <a:chOff x="615" y="2568"/>
              <a:chExt cx="726" cy="138"/>
            </a:xfrm>
          </p:grpSpPr>
          <p:sp>
            <p:nvSpPr>
              <p:cNvPr id="1032" name="Google Shape;1032;p43"/>
              <p:cNvSpPr/>
              <p:nvPr/>
            </p:nvSpPr>
            <p:spPr>
              <a:xfrm>
                <a:off x="615" y="2568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43"/>
              <p:cNvSpPr/>
              <p:nvPr/>
            </p:nvSpPr>
            <p:spPr>
              <a:xfrm>
                <a:off x="629" y="2584"/>
                <a:ext cx="690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4" name="Google Shape;1034;p43"/>
            <p:cNvSpPr/>
            <p:nvPr/>
          </p:nvSpPr>
          <p:spPr>
            <a:xfrm>
              <a:off x="5248" y="429"/>
              <a:ext cx="68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6" name="Google Shape;1036;p43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5520" y="2612"/>
              <a:ext cx="45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9" name="Google Shape;1039;p43"/>
            <p:cNvSpPr/>
            <p:nvPr/>
          </p:nvSpPr>
          <p:spPr>
            <a:xfrm>
              <a:off x="4140" y="2676"/>
              <a:ext cx="1199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4208" y="2713"/>
              <a:ext cx="1069" cy="8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43"/>
            <p:cNvSpPr/>
            <p:nvPr/>
          </p:nvSpPr>
          <p:spPr>
            <a:xfrm>
              <a:off x="4310" y="2384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43"/>
            <p:cNvSpPr/>
            <p:nvPr/>
          </p:nvSpPr>
          <p:spPr>
            <a:xfrm>
              <a:off x="4485" y="2384"/>
              <a:ext cx="158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4660" y="2379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5062" y="1837"/>
              <a:ext cx="85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5" name="Google Shape;1045;p43"/>
          <p:cNvGrpSpPr/>
          <p:nvPr/>
        </p:nvGrpSpPr>
        <p:grpSpPr>
          <a:xfrm>
            <a:off x="9702800" y="2836863"/>
            <a:ext cx="433388" cy="715962"/>
            <a:chOff x="4140" y="429"/>
            <a:chExt cx="1425" cy="2396"/>
          </a:xfrm>
        </p:grpSpPr>
        <p:sp>
          <p:nvSpPr>
            <p:cNvPr id="1046" name="Google Shape;1046;p43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7" name="Google Shape;1047;p43"/>
            <p:cNvSpPr/>
            <p:nvPr/>
          </p:nvSpPr>
          <p:spPr>
            <a:xfrm>
              <a:off x="4208" y="429"/>
              <a:ext cx="1044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43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9" name="Google Shape;1049;p43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0" name="Google Shape;1050;p43"/>
            <p:cNvSpPr/>
            <p:nvPr/>
          </p:nvSpPr>
          <p:spPr>
            <a:xfrm>
              <a:off x="4213" y="695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1" name="Google Shape;1051;p43"/>
            <p:cNvGrpSpPr/>
            <p:nvPr/>
          </p:nvGrpSpPr>
          <p:grpSpPr>
            <a:xfrm>
              <a:off x="4751" y="668"/>
              <a:ext cx="579" cy="144"/>
              <a:chOff x="616" y="2568"/>
              <a:chExt cx="723" cy="138"/>
            </a:xfrm>
          </p:grpSpPr>
          <p:sp>
            <p:nvSpPr>
              <p:cNvPr id="1052" name="Google Shape;1052;p43"/>
              <p:cNvSpPr/>
              <p:nvPr/>
            </p:nvSpPr>
            <p:spPr>
              <a:xfrm>
                <a:off x="616" y="2568"/>
                <a:ext cx="723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43"/>
              <p:cNvSpPr/>
              <p:nvPr/>
            </p:nvSpPr>
            <p:spPr>
              <a:xfrm>
                <a:off x="629" y="2583"/>
                <a:ext cx="690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4" name="Google Shape;1054;p43"/>
            <p:cNvSpPr/>
            <p:nvPr/>
          </p:nvSpPr>
          <p:spPr>
            <a:xfrm>
              <a:off x="4224" y="1019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5" name="Google Shape;1055;p43"/>
            <p:cNvGrpSpPr/>
            <p:nvPr/>
          </p:nvGrpSpPr>
          <p:grpSpPr>
            <a:xfrm>
              <a:off x="4745" y="992"/>
              <a:ext cx="585" cy="138"/>
              <a:chOff x="612" y="2566"/>
              <a:chExt cx="730" cy="143"/>
            </a:xfrm>
          </p:grpSpPr>
          <p:sp>
            <p:nvSpPr>
              <p:cNvPr id="1056" name="Google Shape;1056;p43"/>
              <p:cNvSpPr/>
              <p:nvPr/>
            </p:nvSpPr>
            <p:spPr>
              <a:xfrm>
                <a:off x="612" y="2566"/>
                <a:ext cx="730" cy="143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43"/>
              <p:cNvSpPr/>
              <p:nvPr/>
            </p:nvSpPr>
            <p:spPr>
              <a:xfrm>
                <a:off x="625" y="2583"/>
                <a:ext cx="697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8" name="Google Shape;1058;p43"/>
            <p:cNvSpPr/>
            <p:nvPr/>
          </p:nvSpPr>
          <p:spPr>
            <a:xfrm>
              <a:off x="4218" y="1359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43"/>
            <p:cNvSpPr/>
            <p:nvPr/>
          </p:nvSpPr>
          <p:spPr>
            <a:xfrm>
              <a:off x="4229" y="1656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0" name="Google Shape;1060;p43"/>
            <p:cNvGrpSpPr/>
            <p:nvPr/>
          </p:nvGrpSpPr>
          <p:grpSpPr>
            <a:xfrm>
              <a:off x="4735" y="1629"/>
              <a:ext cx="580" cy="149"/>
              <a:chOff x="614" y="2570"/>
              <a:chExt cx="722" cy="137"/>
            </a:xfrm>
          </p:grpSpPr>
          <p:sp>
            <p:nvSpPr>
              <p:cNvPr id="1061" name="Google Shape;1061;p43"/>
              <p:cNvSpPr/>
              <p:nvPr/>
            </p:nvSpPr>
            <p:spPr>
              <a:xfrm>
                <a:off x="614" y="2570"/>
                <a:ext cx="722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43"/>
              <p:cNvSpPr/>
              <p:nvPr/>
            </p:nvSpPr>
            <p:spPr>
              <a:xfrm>
                <a:off x="627" y="2585"/>
                <a:ext cx="683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3" name="Google Shape;1063;p43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064" name="Google Shape;1064;p43"/>
            <p:cNvGrpSpPr/>
            <p:nvPr/>
          </p:nvGrpSpPr>
          <p:grpSpPr>
            <a:xfrm>
              <a:off x="4741" y="1327"/>
              <a:ext cx="580" cy="138"/>
              <a:chOff x="616" y="2568"/>
              <a:chExt cx="722" cy="138"/>
            </a:xfrm>
          </p:grpSpPr>
          <p:sp>
            <p:nvSpPr>
              <p:cNvPr id="1065" name="Google Shape;1065;p43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43"/>
              <p:cNvSpPr/>
              <p:nvPr/>
            </p:nvSpPr>
            <p:spPr>
              <a:xfrm>
                <a:off x="629" y="2584"/>
                <a:ext cx="689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7" name="Google Shape;1067;p43"/>
            <p:cNvSpPr/>
            <p:nvPr/>
          </p:nvSpPr>
          <p:spPr>
            <a:xfrm>
              <a:off x="5252" y="429"/>
              <a:ext cx="68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4140" y="2676"/>
              <a:ext cx="1201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4208" y="2713"/>
              <a:ext cx="1070" cy="8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8" name="Google Shape;1078;p43"/>
          <p:cNvSpPr txBox="1"/>
          <p:nvPr>
            <p:ph type="title"/>
          </p:nvPr>
        </p:nvSpPr>
        <p:spPr>
          <a:xfrm>
            <a:off x="1857375" y="234951"/>
            <a:ext cx="7772400" cy="892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Web caches (proxy server)</a:t>
            </a:r>
            <a:endParaRPr b="1"/>
          </a:p>
        </p:txBody>
      </p:sp>
      <p:sp>
        <p:nvSpPr>
          <p:cNvPr id="1079" name="Google Shape;1079;p43"/>
          <p:cNvSpPr txBox="1"/>
          <p:nvPr>
            <p:ph idx="1" type="body"/>
          </p:nvPr>
        </p:nvSpPr>
        <p:spPr>
          <a:xfrm>
            <a:off x="918854" y="2013712"/>
            <a:ext cx="4391334" cy="4628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33363" lvl="0" marL="233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User sets browser: Web accesses via  cache</a:t>
            </a:r>
            <a:endParaRPr sz="2400"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Browser sends all HTTP requests to cache</a:t>
            </a:r>
            <a:endParaRPr sz="2400"/>
          </a:p>
          <a:p>
            <a:pPr indent="-228600" lvl="1" marL="68580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 sz="2400"/>
              <a:t>Object in cache: cache returns object </a:t>
            </a:r>
            <a:endParaRPr sz="2400"/>
          </a:p>
          <a:p>
            <a:pPr indent="-228600" lvl="1" marL="68580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 sz="2400"/>
              <a:t>Else cache requests object from origin server, then returns object to client</a:t>
            </a:r>
            <a:endParaRPr sz="2400"/>
          </a:p>
        </p:txBody>
      </p:sp>
      <p:sp>
        <p:nvSpPr>
          <p:cNvPr id="1080" name="Google Shape;1080;p43"/>
          <p:cNvSpPr/>
          <p:nvPr/>
        </p:nvSpPr>
        <p:spPr>
          <a:xfrm>
            <a:off x="1560512" y="1173231"/>
            <a:ext cx="9805988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None/>
            </a:pPr>
            <a:r>
              <a:rPr b="0" i="1" lang="en-US" sz="3200" u="none" cap="none" strike="noStrike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Goal:</a:t>
            </a: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Satisfy client request without involving origin server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43"/>
          <p:cNvSpPr txBox="1"/>
          <p:nvPr/>
        </p:nvSpPr>
        <p:spPr>
          <a:xfrm>
            <a:off x="5695951" y="3368675"/>
            <a:ext cx="6572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43"/>
          <p:cNvSpPr txBox="1"/>
          <p:nvPr/>
        </p:nvSpPr>
        <p:spPr>
          <a:xfrm>
            <a:off x="7481888" y="2774951"/>
            <a:ext cx="8890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43"/>
          <p:cNvSpPr txBox="1"/>
          <p:nvPr/>
        </p:nvSpPr>
        <p:spPr>
          <a:xfrm>
            <a:off x="5818189" y="5340350"/>
            <a:ext cx="6572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4" name="Google Shape;1084;p43"/>
          <p:cNvGrpSpPr/>
          <p:nvPr/>
        </p:nvGrpSpPr>
        <p:grpSpPr>
          <a:xfrm>
            <a:off x="6128210" y="3878528"/>
            <a:ext cx="1556878" cy="980546"/>
            <a:chOff x="2900" y="2443"/>
            <a:chExt cx="981" cy="618"/>
          </a:xfrm>
        </p:grpSpPr>
        <p:cxnSp>
          <p:nvCxnSpPr>
            <p:cNvPr id="1085" name="Google Shape;1085;p43"/>
            <p:cNvCxnSpPr/>
            <p:nvPr/>
          </p:nvCxnSpPr>
          <p:spPr>
            <a:xfrm flipH="1" rot="10800000">
              <a:off x="2998" y="2580"/>
              <a:ext cx="883" cy="479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086" name="Google Shape;1086;p43"/>
            <p:cNvSpPr txBox="1"/>
            <p:nvPr/>
          </p:nvSpPr>
          <p:spPr>
            <a:xfrm rot="-1692639">
              <a:off x="2896" y="2646"/>
              <a:ext cx="912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7" name="Google Shape;1087;p43"/>
          <p:cNvGrpSpPr/>
          <p:nvPr/>
        </p:nvGrpSpPr>
        <p:grpSpPr>
          <a:xfrm>
            <a:off x="6323741" y="4155053"/>
            <a:ext cx="1568583" cy="1072022"/>
            <a:chOff x="3024" y="2615"/>
            <a:chExt cx="987" cy="675"/>
          </a:xfrm>
        </p:grpSpPr>
        <p:cxnSp>
          <p:nvCxnSpPr>
            <p:cNvPr id="1088" name="Google Shape;1088;p43"/>
            <p:cNvCxnSpPr/>
            <p:nvPr/>
          </p:nvCxnSpPr>
          <p:spPr>
            <a:xfrm flipH="1">
              <a:off x="3030" y="2635"/>
              <a:ext cx="884" cy="495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089" name="Google Shape;1089;p43"/>
            <p:cNvSpPr txBox="1"/>
            <p:nvPr/>
          </p:nvSpPr>
          <p:spPr>
            <a:xfrm rot="-1737783">
              <a:off x="3012" y="2847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0" name="Google Shape;1090;p43"/>
          <p:cNvSpPr txBox="1"/>
          <p:nvPr/>
        </p:nvSpPr>
        <p:spPr>
          <a:xfrm>
            <a:off x="9540875" y="3484564"/>
            <a:ext cx="7493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43"/>
          <p:cNvSpPr/>
          <p:nvPr/>
        </p:nvSpPr>
        <p:spPr>
          <a:xfrm>
            <a:off x="8470900" y="4349750"/>
            <a:ext cx="406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92" name="Google Shape;109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21863" y="2632075"/>
            <a:ext cx="527050" cy="433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43"/>
          <p:cNvGrpSpPr/>
          <p:nvPr/>
        </p:nvGrpSpPr>
        <p:grpSpPr>
          <a:xfrm>
            <a:off x="5561371" y="2676906"/>
            <a:ext cx="4179610" cy="1814512"/>
            <a:chOff x="2515" y="1687"/>
            <a:chExt cx="2632" cy="1143"/>
          </a:xfrm>
        </p:grpSpPr>
        <p:sp>
          <p:nvSpPr>
            <p:cNvPr id="1094" name="Google Shape;1094;p43"/>
            <p:cNvSpPr/>
            <p:nvPr/>
          </p:nvSpPr>
          <p:spPr>
            <a:xfrm>
              <a:off x="2985" y="2026"/>
              <a:ext cx="2119" cy="476"/>
            </a:xfrm>
            <a:custGeom>
              <a:rect b="b" l="l" r="r" t="t"/>
              <a:pathLst>
                <a:path extrusionOk="0" h="476" w="2119">
                  <a:moveTo>
                    <a:pt x="2119" y="0"/>
                  </a:moveTo>
                  <a:lnTo>
                    <a:pt x="1020" y="476"/>
                  </a:lnTo>
                  <a:lnTo>
                    <a:pt x="0" y="8"/>
                  </a:ln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5" name="Google Shape;1095;p43"/>
            <p:cNvSpPr txBox="1"/>
            <p:nvPr/>
          </p:nvSpPr>
          <p:spPr>
            <a:xfrm rot="1411598">
              <a:off x="2906" y="2244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43"/>
            <p:cNvSpPr txBox="1"/>
            <p:nvPr/>
          </p:nvSpPr>
          <p:spPr>
            <a:xfrm rot="-1415789">
              <a:off x="4136" y="2232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97" name="Google Shape;1097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79" y="2557"/>
              <a:ext cx="332" cy="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8" name="Google Shape;1098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15" y="1687"/>
              <a:ext cx="332" cy="2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9" name="Google Shape;109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4188" y="4613275"/>
            <a:ext cx="527050" cy="433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0" name="Google Shape;1100;p43"/>
          <p:cNvGrpSpPr/>
          <p:nvPr/>
        </p:nvGrpSpPr>
        <p:grpSpPr>
          <a:xfrm>
            <a:off x="6353228" y="2866947"/>
            <a:ext cx="1510250" cy="931876"/>
            <a:chOff x="6362555" y="2866722"/>
            <a:chExt cx="1510250" cy="931876"/>
          </a:xfrm>
        </p:grpSpPr>
        <p:sp>
          <p:nvSpPr>
            <p:cNvPr id="1101" name="Google Shape;1101;p43"/>
            <p:cNvSpPr txBox="1"/>
            <p:nvPr/>
          </p:nvSpPr>
          <p:spPr>
            <a:xfrm rot="1422779">
              <a:off x="6417884" y="3143576"/>
              <a:ext cx="1447948" cy="338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02" name="Google Shape;1102;p43"/>
            <p:cNvCxnSpPr>
              <a:endCxn id="1014" idx="1"/>
            </p:cNvCxnSpPr>
            <p:nvPr/>
          </p:nvCxnSpPr>
          <p:spPr>
            <a:xfrm>
              <a:off x="6362555" y="3113099"/>
              <a:ext cx="1420800" cy="685500"/>
            </a:xfrm>
            <a:prstGeom prst="straightConnector1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103" name="Google Shape;1103;p43"/>
          <p:cNvGrpSpPr/>
          <p:nvPr/>
        </p:nvGrpSpPr>
        <p:grpSpPr>
          <a:xfrm>
            <a:off x="7913047" y="2883018"/>
            <a:ext cx="1815300" cy="901718"/>
            <a:chOff x="7913047" y="2883018"/>
            <a:chExt cx="1815300" cy="901718"/>
          </a:xfrm>
        </p:grpSpPr>
        <p:sp>
          <p:nvSpPr>
            <p:cNvPr id="1104" name="Google Shape;1104;p43"/>
            <p:cNvSpPr txBox="1"/>
            <p:nvPr/>
          </p:nvSpPr>
          <p:spPr>
            <a:xfrm rot="-1420536">
              <a:off x="8055328" y="3159466"/>
              <a:ext cx="1447861" cy="338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05" name="Google Shape;1105;p43"/>
            <p:cNvCxnSpPr>
              <a:endCxn id="1054" idx="1"/>
            </p:cNvCxnSpPr>
            <p:nvPr/>
          </p:nvCxnSpPr>
          <p:spPr>
            <a:xfrm flipH="1" rot="10800000">
              <a:off x="7913047" y="3020336"/>
              <a:ext cx="1815300" cy="764400"/>
            </a:xfrm>
            <a:prstGeom prst="straightConnector1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44"/>
          <p:cNvSpPr txBox="1"/>
          <p:nvPr>
            <p:ph type="title"/>
          </p:nvPr>
        </p:nvSpPr>
        <p:spPr>
          <a:xfrm>
            <a:off x="2001838" y="234950"/>
            <a:ext cx="7772400" cy="947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More about Web caching</a:t>
            </a:r>
            <a:endParaRPr/>
          </a:p>
        </p:txBody>
      </p:sp>
      <p:sp>
        <p:nvSpPr>
          <p:cNvPr id="1112" name="Google Shape;1112;p44"/>
          <p:cNvSpPr txBox="1"/>
          <p:nvPr>
            <p:ph idx="1" type="body"/>
          </p:nvPr>
        </p:nvSpPr>
        <p:spPr>
          <a:xfrm>
            <a:off x="1567573" y="1337366"/>
            <a:ext cx="8666609" cy="4490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7"/>
              <a:buChar char="•"/>
            </a:pPr>
            <a:r>
              <a:rPr b="1" lang="en-US" sz="3200"/>
              <a:t>A Proxy Server acts as both client and server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Font typeface="Noto Sans Symbols"/>
              <a:buChar char="▪"/>
            </a:pPr>
            <a:r>
              <a:rPr lang="en-US" sz="3200"/>
              <a:t>Server for original requesting client</a:t>
            </a:r>
            <a:endParaRPr sz="2000"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Font typeface="Noto Sans Symbols"/>
              <a:buChar char="▪"/>
            </a:pPr>
            <a:r>
              <a:rPr lang="en-US" sz="3200"/>
              <a:t>Client to origin server</a:t>
            </a:r>
            <a:endParaRPr sz="2000"/>
          </a:p>
          <a:p>
            <a:pPr indent="-285750" lvl="0" marL="2857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b="1" lang="en-US" sz="3200"/>
              <a:t>Typically Proxy Servers are installed by </a:t>
            </a:r>
            <a:r>
              <a:rPr b="1" lang="en-US" sz="3200">
                <a:solidFill>
                  <a:srgbClr val="0000FF"/>
                </a:solidFill>
              </a:rPr>
              <a:t>ISPs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000"/>
              <a:t>University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000"/>
              <a:t>Company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000"/>
              <a:t>Residential ISP</a:t>
            </a:r>
            <a:endParaRPr sz="22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45"/>
          <p:cNvSpPr txBox="1"/>
          <p:nvPr>
            <p:ph type="title"/>
          </p:nvPr>
        </p:nvSpPr>
        <p:spPr>
          <a:xfrm>
            <a:off x="1484311" y="294025"/>
            <a:ext cx="10018713" cy="783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Advantages of Web Caching </a:t>
            </a:r>
            <a:endParaRPr/>
          </a:p>
        </p:txBody>
      </p:sp>
      <p:sp>
        <p:nvSpPr>
          <p:cNvPr id="1118" name="Google Shape;1118;p45"/>
          <p:cNvSpPr txBox="1"/>
          <p:nvPr>
            <p:ph idx="1" type="body"/>
          </p:nvPr>
        </p:nvSpPr>
        <p:spPr>
          <a:xfrm>
            <a:off x="1384707" y="1695735"/>
            <a:ext cx="10018713" cy="4766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>
                <a:solidFill>
                  <a:schemeClr val="dk1"/>
                </a:solidFill>
              </a:rPr>
              <a:t>Reduce r</a:t>
            </a:r>
            <a:r>
              <a:rPr lang="en-US" sz="3600"/>
              <a:t>esponse time for client request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/>
              <a:t>Saves bandwidth (prevents downloading of same content multiple times)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/>
              <a:t>Helps log usage, block unwanted traffic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/>
              <a:t>Internet dense with caches: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200"/>
              <a:t>enables “poor” content providers to effectively deliver content (so too does P2P file sharing)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4" name="Google Shape;1124;p46"/>
          <p:cNvCxnSpPr/>
          <p:nvPr/>
        </p:nvCxnSpPr>
        <p:spPr>
          <a:xfrm>
            <a:off x="6897688" y="2409825"/>
            <a:ext cx="285900" cy="114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5" name="Google Shape;1125;p46"/>
          <p:cNvSpPr txBox="1"/>
          <p:nvPr>
            <p:ph type="title"/>
          </p:nvPr>
        </p:nvSpPr>
        <p:spPr>
          <a:xfrm>
            <a:off x="1927225" y="269876"/>
            <a:ext cx="77724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</a:t>
            </a:r>
            <a:endParaRPr/>
          </a:p>
        </p:txBody>
      </p:sp>
      <p:sp>
        <p:nvSpPr>
          <p:cNvPr id="1126" name="Google Shape;1126;p46"/>
          <p:cNvSpPr txBox="1"/>
          <p:nvPr/>
        </p:nvSpPr>
        <p:spPr>
          <a:xfrm>
            <a:off x="9326563" y="1824038"/>
            <a:ext cx="9336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7" name="Google Shape;1127;p46"/>
          <p:cNvCxnSpPr/>
          <p:nvPr/>
        </p:nvCxnSpPr>
        <p:spPr>
          <a:xfrm>
            <a:off x="7707314" y="2028826"/>
            <a:ext cx="66600" cy="276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8" name="Google Shape;1128;p46"/>
          <p:cNvCxnSpPr/>
          <p:nvPr/>
        </p:nvCxnSpPr>
        <p:spPr>
          <a:xfrm flipH="1">
            <a:off x="8335889" y="2066926"/>
            <a:ext cx="9600" cy="238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9" name="Google Shape;1129;p46"/>
          <p:cNvCxnSpPr/>
          <p:nvPr/>
        </p:nvCxnSpPr>
        <p:spPr>
          <a:xfrm flipH="1">
            <a:off x="8793013" y="2228850"/>
            <a:ext cx="133500" cy="209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0" name="Google Shape;1130;p46"/>
          <p:cNvCxnSpPr/>
          <p:nvPr/>
        </p:nvCxnSpPr>
        <p:spPr>
          <a:xfrm rot="10800000">
            <a:off x="8955238" y="2990850"/>
            <a:ext cx="2475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1" name="Google Shape;1131;p46"/>
          <p:cNvSpPr/>
          <p:nvPr/>
        </p:nvSpPr>
        <p:spPr>
          <a:xfrm>
            <a:off x="6981826" y="2022475"/>
            <a:ext cx="2174876" cy="1581152"/>
          </a:xfrm>
          <a:custGeom>
            <a:rect b="b" l="l" r="r" t="t"/>
            <a:pathLst>
              <a:path extrusionOk="0" h="1662" w="2135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32" name="Google Shape;1132;p46"/>
          <p:cNvSpPr txBox="1"/>
          <p:nvPr/>
        </p:nvSpPr>
        <p:spPr>
          <a:xfrm>
            <a:off x="7688263" y="2354264"/>
            <a:ext cx="9318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Internet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46"/>
          <p:cNvSpPr/>
          <p:nvPr/>
        </p:nvSpPr>
        <p:spPr>
          <a:xfrm>
            <a:off x="6562725" y="4392613"/>
            <a:ext cx="2965450" cy="1390650"/>
          </a:xfrm>
          <a:custGeom>
            <a:rect b="b" l="l" r="r" t="t"/>
            <a:pathLst>
              <a:path extrusionOk="0" h="876" w="1868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134" name="Google Shape;1134;p46"/>
          <p:cNvCxnSpPr/>
          <p:nvPr/>
        </p:nvCxnSpPr>
        <p:spPr>
          <a:xfrm flipH="1">
            <a:off x="7012050" y="4702175"/>
            <a:ext cx="855600" cy="431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5" name="Google Shape;1135;p46"/>
          <p:cNvCxnSpPr/>
          <p:nvPr/>
        </p:nvCxnSpPr>
        <p:spPr>
          <a:xfrm flipH="1">
            <a:off x="7521439" y="4749800"/>
            <a:ext cx="563700" cy="393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6" name="Google Shape;1136;p46"/>
          <p:cNvCxnSpPr/>
          <p:nvPr/>
        </p:nvCxnSpPr>
        <p:spPr>
          <a:xfrm flipH="1">
            <a:off x="8059864" y="4756150"/>
            <a:ext cx="149100" cy="382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7" name="Google Shape;1137;p46"/>
          <p:cNvCxnSpPr/>
          <p:nvPr/>
        </p:nvCxnSpPr>
        <p:spPr>
          <a:xfrm>
            <a:off x="8426451" y="4735513"/>
            <a:ext cx="123900" cy="412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8" name="Google Shape;1138;p46"/>
          <p:cNvCxnSpPr/>
          <p:nvPr/>
        </p:nvCxnSpPr>
        <p:spPr>
          <a:xfrm>
            <a:off x="8221663" y="3467100"/>
            <a:ext cx="0" cy="1062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9" name="Google Shape;1139;p46"/>
          <p:cNvSpPr txBox="1"/>
          <p:nvPr/>
        </p:nvSpPr>
        <p:spPr>
          <a:xfrm>
            <a:off x="6578090" y="4279901"/>
            <a:ext cx="1221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Institutional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46"/>
          <p:cNvSpPr txBox="1"/>
          <p:nvPr/>
        </p:nvSpPr>
        <p:spPr>
          <a:xfrm>
            <a:off x="8529638" y="4660900"/>
            <a:ext cx="1427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Mbps LAN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46"/>
          <p:cNvSpPr txBox="1"/>
          <p:nvPr/>
        </p:nvSpPr>
        <p:spPr>
          <a:xfrm>
            <a:off x="8223251" y="3656014"/>
            <a:ext cx="1190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Mbps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2" name="Google Shape;1142;p46"/>
          <p:cNvGrpSpPr/>
          <p:nvPr/>
        </p:nvGrpSpPr>
        <p:grpSpPr>
          <a:xfrm>
            <a:off x="7805738" y="3165476"/>
            <a:ext cx="881062" cy="307975"/>
            <a:chOff x="2356" y="1300"/>
            <a:chExt cx="555" cy="194"/>
          </a:xfrm>
        </p:grpSpPr>
        <p:sp>
          <p:nvSpPr>
            <p:cNvPr id="1143" name="Google Shape;1143;p46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146" name="Google Shape;1146;p46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147" name="Google Shape;1147;p46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148" name="Google Shape;1148;p46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149" name="Google Shape;1149;p46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0" name="Google Shape;1150;p46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151" name="Google Shape;1151;p46"/>
          <p:cNvGrpSpPr/>
          <p:nvPr/>
        </p:nvGrpSpPr>
        <p:grpSpPr>
          <a:xfrm>
            <a:off x="7785101" y="4460876"/>
            <a:ext cx="881063" cy="307975"/>
            <a:chOff x="2356" y="1300"/>
            <a:chExt cx="555" cy="194"/>
          </a:xfrm>
        </p:grpSpPr>
        <p:sp>
          <p:nvSpPr>
            <p:cNvPr id="1152" name="Google Shape;1152;p46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155" name="Google Shape;1155;p46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156" name="Google Shape;1156;p46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157" name="Google Shape;1157;p46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158" name="Google Shape;1158;p46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9" name="Google Shape;1159;p46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60" name="Google Shape;1160;p46"/>
          <p:cNvSpPr/>
          <p:nvPr/>
        </p:nvSpPr>
        <p:spPr>
          <a:xfrm>
            <a:off x="883973" y="933451"/>
            <a:ext cx="5844000" cy="55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32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8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object size: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 Mbits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request rate from browsers to origin servers: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15/sec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Institutional Bandwidth: </a:t>
            </a:r>
            <a:r>
              <a:rPr b="1" i="0" lang="en-US" sz="32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100 Mbps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server: </a:t>
            </a:r>
            <a:r>
              <a:rPr b="1" i="0" lang="en-US" sz="32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2 sec</a:t>
            </a:r>
            <a:endParaRPr b="1" i="0" sz="2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rate: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15 Mbps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1" name="Google Shape;1161;p46"/>
          <p:cNvGrpSpPr/>
          <p:nvPr/>
        </p:nvGrpSpPr>
        <p:grpSpPr>
          <a:xfrm>
            <a:off x="6550026" y="1957388"/>
            <a:ext cx="377825" cy="576262"/>
            <a:chOff x="4140" y="429"/>
            <a:chExt cx="1425" cy="2396"/>
          </a:xfrm>
        </p:grpSpPr>
        <p:sp>
          <p:nvSpPr>
            <p:cNvPr id="1162" name="Google Shape;1162;p4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7" name="Google Shape;1167;p46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168" name="Google Shape;1168;p46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46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0" name="Google Shape;1170;p46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1" name="Google Shape;1171;p46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172" name="Google Shape;1172;p46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46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4" name="Google Shape;1174;p46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6" name="Google Shape;1176;p46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177" name="Google Shape;1177;p46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46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9" name="Google Shape;1179;p4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180" name="Google Shape;1180;p46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181" name="Google Shape;1181;p46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46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83" name="Google Shape;1183;p46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4" name="Google Shape;1194;p46"/>
          <p:cNvGrpSpPr/>
          <p:nvPr/>
        </p:nvGrpSpPr>
        <p:grpSpPr>
          <a:xfrm>
            <a:off x="6699251" y="5070476"/>
            <a:ext cx="525463" cy="557213"/>
            <a:chOff x="-44" y="1473"/>
            <a:chExt cx="981" cy="1105"/>
          </a:xfrm>
        </p:grpSpPr>
        <p:pic>
          <p:nvPicPr>
            <p:cNvPr descr="desktop_computer_stylized_medium" id="1195" name="Google Shape;1195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6" name="Google Shape;1196;p4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197" name="Google Shape;1197;p46"/>
          <p:cNvGrpSpPr/>
          <p:nvPr/>
        </p:nvGrpSpPr>
        <p:grpSpPr>
          <a:xfrm>
            <a:off x="7464426" y="1479551"/>
            <a:ext cx="377825" cy="576263"/>
            <a:chOff x="4140" y="429"/>
            <a:chExt cx="1425" cy="2396"/>
          </a:xfrm>
        </p:grpSpPr>
        <p:sp>
          <p:nvSpPr>
            <p:cNvPr id="1198" name="Google Shape;1198;p4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01" name="Google Shape;1201;p4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02" name="Google Shape;1202;p46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3" name="Google Shape;1203;p46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204" name="Google Shape;1204;p46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46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6" name="Google Shape;1206;p46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7" name="Google Shape;1207;p46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208" name="Google Shape;1208;p46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46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10" name="Google Shape;1210;p46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46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2" name="Google Shape;1212;p46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213" name="Google Shape;1213;p46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46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15" name="Google Shape;1215;p4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216" name="Google Shape;1216;p46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217" name="Google Shape;1217;p46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46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19" name="Google Shape;1219;p46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4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1" name="Google Shape;1221;p4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2" name="Google Shape;1222;p46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4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4" name="Google Shape;1224;p46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46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46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46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46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46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0" name="Google Shape;1230;p46"/>
          <p:cNvGrpSpPr/>
          <p:nvPr/>
        </p:nvGrpSpPr>
        <p:grpSpPr>
          <a:xfrm>
            <a:off x="8216901" y="1511301"/>
            <a:ext cx="377825" cy="576263"/>
            <a:chOff x="4140" y="429"/>
            <a:chExt cx="1425" cy="2396"/>
          </a:xfrm>
        </p:grpSpPr>
        <p:sp>
          <p:nvSpPr>
            <p:cNvPr id="1231" name="Google Shape;1231;p4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2" name="Google Shape;1232;p46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4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4" name="Google Shape;1234;p4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5" name="Google Shape;1235;p46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36" name="Google Shape;1236;p46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237" name="Google Shape;1237;p46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46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39" name="Google Shape;1239;p46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0" name="Google Shape;1240;p46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241" name="Google Shape;1241;p46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46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43" name="Google Shape;1243;p46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46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5" name="Google Shape;1245;p46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246" name="Google Shape;1246;p46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46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48" name="Google Shape;1248;p4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249" name="Google Shape;1249;p46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250" name="Google Shape;1250;p46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46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52" name="Google Shape;1252;p46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4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7" name="Google Shape;1257;p46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46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46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46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46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46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3" name="Google Shape;1263;p46"/>
          <p:cNvGrpSpPr/>
          <p:nvPr/>
        </p:nvGrpSpPr>
        <p:grpSpPr>
          <a:xfrm>
            <a:off x="8826501" y="1663701"/>
            <a:ext cx="377825" cy="576263"/>
            <a:chOff x="4140" y="429"/>
            <a:chExt cx="1425" cy="2396"/>
          </a:xfrm>
        </p:grpSpPr>
        <p:sp>
          <p:nvSpPr>
            <p:cNvPr id="1264" name="Google Shape;1264;p4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5" name="Google Shape;1265;p46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4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7" name="Google Shape;1267;p4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8" name="Google Shape;1268;p46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69" name="Google Shape;1269;p46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270" name="Google Shape;1270;p46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46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72" name="Google Shape;1272;p46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3" name="Google Shape;1273;p46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274" name="Google Shape;1274;p46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46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76" name="Google Shape;1276;p46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46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8" name="Google Shape;1278;p46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279" name="Google Shape;1279;p46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46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81" name="Google Shape;1281;p4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282" name="Google Shape;1282;p46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283" name="Google Shape;1283;p46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46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85" name="Google Shape;1285;p46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4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7" name="Google Shape;1287;p4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8" name="Google Shape;1288;p46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4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0" name="Google Shape;1290;p46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46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46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46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46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46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6" name="Google Shape;1296;p46"/>
          <p:cNvGrpSpPr/>
          <p:nvPr/>
        </p:nvGrpSpPr>
        <p:grpSpPr>
          <a:xfrm>
            <a:off x="9155114" y="2609851"/>
            <a:ext cx="377825" cy="576263"/>
            <a:chOff x="4140" y="429"/>
            <a:chExt cx="1425" cy="2396"/>
          </a:xfrm>
        </p:grpSpPr>
        <p:sp>
          <p:nvSpPr>
            <p:cNvPr id="1297" name="Google Shape;1297;p4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8" name="Google Shape;1298;p46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4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0" name="Google Shape;1300;p4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1" name="Google Shape;1301;p46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2" name="Google Shape;1302;p46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303" name="Google Shape;1303;p46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46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5" name="Google Shape;1305;p46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6" name="Google Shape;1306;p46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307" name="Google Shape;1307;p46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46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9" name="Google Shape;1309;p46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46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11" name="Google Shape;1311;p46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312" name="Google Shape;1312;p46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46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4" name="Google Shape;1314;p4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315" name="Google Shape;1315;p46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316" name="Google Shape;1316;p46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46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8" name="Google Shape;1318;p46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4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0" name="Google Shape;1320;p4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1" name="Google Shape;1321;p46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4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3" name="Google Shape;1323;p46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46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46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46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46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46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9" name="Google Shape;1329;p46"/>
          <p:cNvGrpSpPr/>
          <p:nvPr/>
        </p:nvGrpSpPr>
        <p:grpSpPr>
          <a:xfrm>
            <a:off x="8415339" y="5027613"/>
            <a:ext cx="377825" cy="576262"/>
            <a:chOff x="4140" y="429"/>
            <a:chExt cx="1425" cy="2396"/>
          </a:xfrm>
        </p:grpSpPr>
        <p:sp>
          <p:nvSpPr>
            <p:cNvPr id="1330" name="Google Shape;1330;p4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1" name="Google Shape;1331;p46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4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3" name="Google Shape;1333;p4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4" name="Google Shape;1334;p46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5" name="Google Shape;1335;p46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336" name="Google Shape;1336;p46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46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38" name="Google Shape;1338;p46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9" name="Google Shape;1339;p46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340" name="Google Shape;1340;p46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46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42" name="Google Shape;1342;p46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46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4" name="Google Shape;1344;p46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345" name="Google Shape;1345;p46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46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47" name="Google Shape;1347;p4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348" name="Google Shape;1348;p46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349" name="Google Shape;1349;p46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46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1" name="Google Shape;1351;p46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4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3" name="Google Shape;1353;p4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4" name="Google Shape;1354;p46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4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6" name="Google Shape;1356;p46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46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46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46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46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46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2" name="Google Shape;1362;p46"/>
          <p:cNvGrpSpPr/>
          <p:nvPr/>
        </p:nvGrpSpPr>
        <p:grpSpPr>
          <a:xfrm>
            <a:off x="7210426" y="5092701"/>
            <a:ext cx="525463" cy="557213"/>
            <a:chOff x="-44" y="1473"/>
            <a:chExt cx="981" cy="1105"/>
          </a:xfrm>
        </p:grpSpPr>
        <p:pic>
          <p:nvPicPr>
            <p:cNvPr descr="desktop_computer_stylized_medium" id="1363" name="Google Shape;1363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4" name="Google Shape;1364;p4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365" name="Google Shape;1365;p46"/>
          <p:cNvGrpSpPr/>
          <p:nvPr/>
        </p:nvGrpSpPr>
        <p:grpSpPr>
          <a:xfrm>
            <a:off x="7734301" y="5081588"/>
            <a:ext cx="525463" cy="557212"/>
            <a:chOff x="-44" y="1473"/>
            <a:chExt cx="981" cy="1105"/>
          </a:xfrm>
        </p:grpSpPr>
        <p:pic>
          <p:nvPicPr>
            <p:cNvPr descr="desktop_computer_stylized_medium" id="1366" name="Google Shape;1366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7" name="Google Shape;1367;p4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1368" name="Google Shape;136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6533" y="1376738"/>
            <a:ext cx="527083" cy="433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9" name="Google Shape;1369;p46"/>
          <p:cNvGrpSpPr/>
          <p:nvPr/>
        </p:nvGrpSpPr>
        <p:grpSpPr>
          <a:xfrm>
            <a:off x="6696302" y="2947552"/>
            <a:ext cx="871816" cy="1448700"/>
            <a:chOff x="6248615" y="2958090"/>
            <a:chExt cx="871816" cy="1448700"/>
          </a:xfrm>
        </p:grpSpPr>
        <p:sp>
          <p:nvSpPr>
            <p:cNvPr id="1370" name="Google Shape;1370;p46"/>
            <p:cNvSpPr txBox="1"/>
            <p:nvPr/>
          </p:nvSpPr>
          <p:spPr>
            <a:xfrm rot="-4114273">
              <a:off x="5918078" y="3544029"/>
              <a:ext cx="1447674" cy="276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200" u="none" cap="none" strike="noStrike">
                  <a:solidFill>
                    <a:srgbClr val="7D28CD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18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71" name="Google Shape;1371;p46"/>
            <p:cNvCxnSpPr/>
            <p:nvPr/>
          </p:nvCxnSpPr>
          <p:spPr>
            <a:xfrm flipH="1" rot="10800000">
              <a:off x="6635932" y="3047436"/>
              <a:ext cx="484499" cy="1345178"/>
            </a:xfrm>
            <a:prstGeom prst="straightConnector1">
              <a:avLst/>
            </a:prstGeom>
            <a:noFill/>
            <a:ln cap="flat" cmpd="sng" w="38100">
              <a:solidFill>
                <a:srgbClr val="7D28C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372" name="Google Shape;1372;p46"/>
          <p:cNvGrpSpPr/>
          <p:nvPr/>
        </p:nvGrpSpPr>
        <p:grpSpPr>
          <a:xfrm>
            <a:off x="9329443" y="3263168"/>
            <a:ext cx="520000" cy="1473827"/>
            <a:chOff x="6408027" y="2957619"/>
            <a:chExt cx="520000" cy="1473827"/>
          </a:xfrm>
        </p:grpSpPr>
        <p:sp>
          <p:nvSpPr>
            <p:cNvPr id="1373" name="Google Shape;1373;p46"/>
            <p:cNvSpPr txBox="1"/>
            <p:nvPr/>
          </p:nvSpPr>
          <p:spPr>
            <a:xfrm rot="-5989627">
              <a:off x="5944127" y="3556053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200" u="none" cap="none" strike="noStrike">
                  <a:solidFill>
                    <a:srgbClr val="7D28CD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18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74" name="Google Shape;1374;p46"/>
            <p:cNvCxnSpPr/>
            <p:nvPr/>
          </p:nvCxnSpPr>
          <p:spPr>
            <a:xfrm rot="10800000">
              <a:off x="6416540" y="3048526"/>
              <a:ext cx="219392" cy="1344088"/>
            </a:xfrm>
            <a:prstGeom prst="straightConnector1">
              <a:avLst/>
            </a:prstGeom>
            <a:noFill/>
            <a:ln cap="flat" cmpd="sng" w="38100">
              <a:solidFill>
                <a:srgbClr val="7D28C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375" name="Google Shape;1375;p46"/>
          <p:cNvGrpSpPr/>
          <p:nvPr/>
        </p:nvGrpSpPr>
        <p:grpSpPr>
          <a:xfrm>
            <a:off x="7824530" y="3122440"/>
            <a:ext cx="392371" cy="1464021"/>
            <a:chOff x="6328229" y="2962522"/>
            <a:chExt cx="392371" cy="1464021"/>
          </a:xfrm>
        </p:grpSpPr>
        <p:sp>
          <p:nvSpPr>
            <p:cNvPr id="1376" name="Google Shape;1376;p46"/>
            <p:cNvSpPr txBox="1"/>
            <p:nvPr/>
          </p:nvSpPr>
          <p:spPr>
            <a:xfrm rot="-5151510">
              <a:off x="5794727" y="3556053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200" u="none" cap="none" strike="noStrike">
                  <a:solidFill>
                    <a:srgbClr val="7D28CD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18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77" name="Google Shape;1377;p46"/>
            <p:cNvCxnSpPr/>
            <p:nvPr/>
          </p:nvCxnSpPr>
          <p:spPr>
            <a:xfrm flipH="1" rot="10800000">
              <a:off x="6635932" y="3026196"/>
              <a:ext cx="84668" cy="1366418"/>
            </a:xfrm>
            <a:prstGeom prst="straightConnector1">
              <a:avLst/>
            </a:prstGeom>
            <a:noFill/>
            <a:ln cap="flat" cmpd="sng" w="38100">
              <a:solidFill>
                <a:srgbClr val="7D28C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378" name="Google Shape;1378;p46"/>
          <p:cNvSpPr/>
          <p:nvPr/>
        </p:nvSpPr>
        <p:spPr>
          <a:xfrm>
            <a:off x="8625200" y="4448151"/>
            <a:ext cx="1331700" cy="898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9" name="Google Shape;1379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4689" y="4356088"/>
            <a:ext cx="311176" cy="31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46"/>
          <p:cNvSpPr/>
          <p:nvPr/>
        </p:nvSpPr>
        <p:spPr>
          <a:xfrm>
            <a:off x="8204803" y="3503624"/>
            <a:ext cx="1331700" cy="898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6" name="Google Shape;138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2303" y="0"/>
            <a:ext cx="2939697" cy="3294190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47"/>
          <p:cNvSpPr txBox="1"/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</a:t>
            </a:r>
            <a:endParaRPr/>
          </a:p>
        </p:txBody>
      </p:sp>
      <p:cxnSp>
        <p:nvCxnSpPr>
          <p:cNvPr id="1388" name="Google Shape;1388;p47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9" name="Google Shape;1389;p47"/>
          <p:cNvSpPr/>
          <p:nvPr/>
        </p:nvSpPr>
        <p:spPr>
          <a:xfrm>
            <a:off x="1456692" y="834716"/>
            <a:ext cx="5159870" cy="2052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object size: 1 Mbits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request rate from browsers to origin servers:15/sec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 : 2 sec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47"/>
          <p:cNvSpPr/>
          <p:nvPr/>
        </p:nvSpPr>
        <p:spPr>
          <a:xfrm>
            <a:off x="1098364" y="2887353"/>
            <a:ext cx="11314629" cy="5170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What is the average response time?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4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b="1" i="0" lang="en-US" sz="24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Traffic Intensity on LAN = (Avg Req/sec * Avg Obj Size)/Transmission Link Bandwidth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		        			=(15*1000000)  /  100000000=     0.15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3F6622"/>
                </a:solidFill>
                <a:latin typeface="Corbel"/>
                <a:ea typeface="Corbel"/>
                <a:cs typeface="Corbel"/>
                <a:sym typeface="Corbel"/>
              </a:rPr>
              <a:t>Traffic intensity on the Access Link = (15*1000000)/  (15*1000000)=    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Internet Delay = 2 sec (RTT)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b="0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</a:t>
            </a:r>
            <a:r>
              <a:rPr b="1" i="0" lang="en-US" sz="28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15%</a:t>
            </a:r>
            <a:endParaRPr b="1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b="1" i="0" lang="en-US" sz="28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b="1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91" name="Google Shape;1391;p47"/>
          <p:cNvSpPr/>
          <p:nvPr/>
        </p:nvSpPr>
        <p:spPr>
          <a:xfrm>
            <a:off x="10865407" y="2329955"/>
            <a:ext cx="928801" cy="48533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47"/>
          <p:cNvSpPr/>
          <p:nvPr/>
        </p:nvSpPr>
        <p:spPr>
          <a:xfrm>
            <a:off x="10557149" y="1735228"/>
            <a:ext cx="928801" cy="48533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7" name="Google Shape;139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5196" y="3324713"/>
            <a:ext cx="2939697" cy="3294190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48"/>
          <p:cNvSpPr txBox="1"/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Solution </a:t>
            </a:r>
            <a:endParaRPr/>
          </a:p>
        </p:txBody>
      </p:sp>
      <p:sp>
        <p:nvSpPr>
          <p:cNvPr id="1399" name="Google Shape;1399;p48"/>
          <p:cNvSpPr/>
          <p:nvPr/>
        </p:nvSpPr>
        <p:spPr>
          <a:xfrm>
            <a:off x="1161675" y="1259910"/>
            <a:ext cx="10479398" cy="206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What is the average response time?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4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b="1" i="0" lang="en-US" sz="24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b="0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</a:t>
            </a:r>
            <a:r>
              <a:rPr b="1" i="0" lang="en-US" sz="28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15%</a:t>
            </a:r>
            <a:endParaRPr b="1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b="1" i="0" lang="en-US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b="1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0" name="Google Shape;1400;p48"/>
          <p:cNvSpPr/>
          <p:nvPr/>
        </p:nvSpPr>
        <p:spPr>
          <a:xfrm>
            <a:off x="5341198" y="2235153"/>
            <a:ext cx="273907" cy="16000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531A88"/>
          </a:solidFill>
          <a:ln cap="flat" cmpd="sng" w="9525">
            <a:solidFill>
              <a:srgbClr val="7E28C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48"/>
          <p:cNvSpPr/>
          <p:nvPr/>
        </p:nvSpPr>
        <p:spPr>
          <a:xfrm>
            <a:off x="6660935" y="2235153"/>
            <a:ext cx="364056" cy="16000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F6622"/>
          </a:solidFill>
          <a:ln cap="flat" cmpd="sng" w="9525">
            <a:solidFill>
              <a:srgbClr val="3F662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48"/>
          <p:cNvSpPr/>
          <p:nvPr/>
        </p:nvSpPr>
        <p:spPr>
          <a:xfrm>
            <a:off x="4693780" y="3909939"/>
            <a:ext cx="14193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Delay is in tens of  msecs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48"/>
          <p:cNvSpPr/>
          <p:nvPr/>
        </p:nvSpPr>
        <p:spPr>
          <a:xfrm>
            <a:off x="6265519" y="3909939"/>
            <a:ext cx="1136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rPr>
              <a:t>Delay is in of minutes.</a:t>
            </a:r>
            <a:endParaRPr b="0" i="0" sz="1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48"/>
          <p:cNvSpPr/>
          <p:nvPr/>
        </p:nvSpPr>
        <p:spPr>
          <a:xfrm>
            <a:off x="8397524" y="2235153"/>
            <a:ext cx="273907" cy="16000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186C3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48"/>
          <p:cNvSpPr/>
          <p:nvPr/>
        </p:nvSpPr>
        <p:spPr>
          <a:xfrm>
            <a:off x="7881068" y="3947272"/>
            <a:ext cx="13570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Delay is 2 secs.</a:t>
            </a:r>
            <a:endParaRPr b="0" i="0" sz="1400" u="none" cap="none" strike="noStrike">
              <a:solidFill>
                <a:srgbClr val="1186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48"/>
          <p:cNvSpPr/>
          <p:nvPr/>
        </p:nvSpPr>
        <p:spPr>
          <a:xfrm>
            <a:off x="1006616" y="4480292"/>
            <a:ext cx="7758427" cy="206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Solution of reducing delay: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AutoNum type="arabicParenR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Increase the bandwidth of the access link.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57200" lvl="0" marL="4572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AutoNum type="arabicParenR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Install a web cache or proxy server at the institutional network.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4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7" name="Google Shape;1407;p48"/>
          <p:cNvSpPr/>
          <p:nvPr/>
        </p:nvSpPr>
        <p:spPr>
          <a:xfrm>
            <a:off x="10557893" y="4906771"/>
            <a:ext cx="996028" cy="65932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48"/>
          <p:cNvSpPr/>
          <p:nvPr/>
        </p:nvSpPr>
        <p:spPr>
          <a:xfrm>
            <a:off x="6265519" y="3865046"/>
            <a:ext cx="996028" cy="7589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Google Shape;141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9746" y="627420"/>
            <a:ext cx="3316016" cy="3715889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49"/>
          <p:cNvSpPr/>
          <p:nvPr/>
        </p:nvSpPr>
        <p:spPr>
          <a:xfrm>
            <a:off x="1500600" y="755708"/>
            <a:ext cx="4370400" cy="3705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object size: 100K bits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request rate from browsers to origin servers:15/sec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server: 2 sec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rate: 15 Mbps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Corbe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15%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Corbe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b="0" i="0" lang="en-US" sz="18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b="0" i="0" sz="1800" u="none" cap="none" strike="noStrike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8605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8605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16" name="Google Shape;1416;p49"/>
          <p:cNvSpPr txBox="1"/>
          <p:nvPr>
            <p:ph idx="4294967295" type="title"/>
          </p:nvPr>
        </p:nvSpPr>
        <p:spPr>
          <a:xfrm>
            <a:off x="2913513" y="52351"/>
            <a:ext cx="77724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Caching example: </a:t>
            </a:r>
            <a:r>
              <a:rPr lang="en-US" sz="3240"/>
              <a:t>Solution 1</a:t>
            </a:r>
            <a:r>
              <a:rPr lang="en-US" sz="3600"/>
              <a:t> </a:t>
            </a:r>
            <a:endParaRPr sz="3600"/>
          </a:p>
        </p:txBody>
      </p:sp>
      <p:cxnSp>
        <p:nvCxnSpPr>
          <p:cNvPr id="1417" name="Google Shape;1417;p49"/>
          <p:cNvCxnSpPr/>
          <p:nvPr/>
        </p:nvCxnSpPr>
        <p:spPr>
          <a:xfrm>
            <a:off x="3714900" y="2847992"/>
            <a:ext cx="990600" cy="150813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18" name="Google Shape;1418;p49"/>
          <p:cNvSpPr txBox="1"/>
          <p:nvPr/>
        </p:nvSpPr>
        <p:spPr>
          <a:xfrm>
            <a:off x="4242480" y="3055561"/>
            <a:ext cx="162852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100 Mbps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49"/>
          <p:cNvSpPr txBox="1"/>
          <p:nvPr/>
        </p:nvSpPr>
        <p:spPr>
          <a:xfrm>
            <a:off x="10497326" y="2555624"/>
            <a:ext cx="1433659" cy="58473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100 Mbps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49"/>
          <p:cNvSpPr txBox="1"/>
          <p:nvPr/>
        </p:nvSpPr>
        <p:spPr>
          <a:xfrm>
            <a:off x="4727050" y="5025045"/>
            <a:ext cx="107757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msecs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49"/>
          <p:cNvSpPr txBox="1"/>
          <p:nvPr/>
        </p:nvSpPr>
        <p:spPr>
          <a:xfrm>
            <a:off x="1890745" y="5616176"/>
            <a:ext cx="769601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 Delay and Access delay </a:t>
            </a:r>
            <a:r>
              <a:rPr b="1" i="1" lang="en-US" sz="2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becomes negligible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2" name="Google Shape;1422;p49"/>
          <p:cNvCxnSpPr/>
          <p:nvPr/>
        </p:nvCxnSpPr>
        <p:spPr>
          <a:xfrm>
            <a:off x="4140201" y="3921611"/>
            <a:ext cx="706437" cy="1174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23" name="Google Shape;1423;p49"/>
          <p:cNvSpPr txBox="1"/>
          <p:nvPr/>
        </p:nvSpPr>
        <p:spPr>
          <a:xfrm>
            <a:off x="4949825" y="3840648"/>
            <a:ext cx="1854735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49"/>
          <p:cNvSpPr/>
          <p:nvPr/>
        </p:nvSpPr>
        <p:spPr>
          <a:xfrm>
            <a:off x="1016102" y="4301121"/>
            <a:ext cx="7661072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0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0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0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b="1" i="0" lang="en-US" sz="20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			          =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 </a:t>
            </a:r>
            <a:r>
              <a:rPr b="1" i="0" lang="en-US" sz="20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msecs     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0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mins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     +   </a:t>
            </a:r>
            <a:r>
              <a:rPr b="1" i="0" lang="en-US" sz="20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2 secs</a:t>
            </a:r>
            <a:endParaRPr b="1" i="0" sz="2000" u="none" cap="none" strike="noStrike">
              <a:solidFill>
                <a:srgbClr val="1186C3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425" name="Google Shape;1425;p49"/>
          <p:cNvCxnSpPr/>
          <p:nvPr/>
        </p:nvCxnSpPr>
        <p:spPr>
          <a:xfrm>
            <a:off x="4727050" y="4757224"/>
            <a:ext cx="524400" cy="227033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26" name="Google Shape;1426;p49"/>
          <p:cNvSpPr/>
          <p:nvPr/>
        </p:nvSpPr>
        <p:spPr>
          <a:xfrm>
            <a:off x="3538893" y="4604787"/>
            <a:ext cx="996028" cy="7589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49"/>
          <p:cNvSpPr/>
          <p:nvPr/>
        </p:nvSpPr>
        <p:spPr>
          <a:xfrm>
            <a:off x="4671757" y="4819928"/>
            <a:ext cx="996028" cy="7589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49"/>
          <p:cNvSpPr/>
          <p:nvPr/>
        </p:nvSpPr>
        <p:spPr>
          <a:xfrm>
            <a:off x="1955863" y="6102911"/>
            <a:ext cx="76483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Cost: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increased access link speed (not cheap!)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"/>
          <p:cNvSpPr txBox="1"/>
          <p:nvPr>
            <p:ph type="title"/>
          </p:nvPr>
        </p:nvSpPr>
        <p:spPr>
          <a:xfrm>
            <a:off x="711200" y="14993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Application Layer</a:t>
            </a:r>
            <a:endParaRPr/>
          </a:p>
        </p:txBody>
      </p:sp>
      <p:sp>
        <p:nvSpPr>
          <p:cNvPr id="191" name="Google Shape;191;p5"/>
          <p:cNvSpPr txBox="1"/>
          <p:nvPr>
            <p:ph idx="1" type="body"/>
          </p:nvPr>
        </p:nvSpPr>
        <p:spPr>
          <a:xfrm>
            <a:off x="1296367" y="1063460"/>
            <a:ext cx="10363200" cy="57945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8925" lvl="0" marL="455613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32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Layer Protocols</a:t>
            </a:r>
            <a:endParaRPr/>
          </a:p>
          <a:p>
            <a:pPr indent="-341313" lvl="1" marL="9112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Provide the rules and formats that govern how data is treated in the application layer.</a:t>
            </a:r>
            <a:endParaRPr/>
          </a:p>
          <a:p>
            <a:pPr indent="-288925" lvl="0" marL="455613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32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Software</a:t>
            </a:r>
            <a:endParaRPr sz="4000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1313" lvl="1" marL="91122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The programs used to communicate over the network.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94335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For example:</a:t>
            </a:r>
            <a:endParaRPr/>
          </a:p>
          <a:p>
            <a:pPr indent="-288925" lvl="1" marL="855663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When displaying a web page:</a:t>
            </a:r>
            <a:endParaRPr/>
          </a:p>
          <a:p>
            <a:pPr indent="-341313" lvl="2" marL="13112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US" sz="28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Layer 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uses the </a:t>
            </a:r>
            <a:r>
              <a:rPr lang="en-US" sz="2800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HTTP(Hyper Text Transfer Protocol)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 Protocol.</a:t>
            </a:r>
            <a:endParaRPr/>
          </a:p>
          <a:p>
            <a:pPr indent="-341313" lvl="2" marL="13112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US" sz="28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Software 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is your </a:t>
            </a:r>
            <a:r>
              <a:rPr lang="en-US" sz="2800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Web browser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2800"/>
          </a:p>
        </p:txBody>
      </p:sp>
      <p:sp>
        <p:nvSpPr>
          <p:cNvPr id="192" name="Google Shape;192;p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Application Layer</a:t>
            </a:r>
            <a:endParaRPr/>
          </a:p>
        </p:txBody>
      </p:sp>
      <p:sp>
        <p:nvSpPr>
          <p:cNvPr id="193" name="Google Shape;193;p5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4" name="Google Shape;19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8052" y="5224001"/>
            <a:ext cx="1803804" cy="495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k you know the top web browsers? | by Peter O'Shaughnessy ..." id="195" name="Google Shape;19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6786" y="6139913"/>
            <a:ext cx="2479339" cy="570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50"/>
          <p:cNvSpPr/>
          <p:nvPr/>
        </p:nvSpPr>
        <p:spPr>
          <a:xfrm>
            <a:off x="6562725" y="4392613"/>
            <a:ext cx="2965450" cy="1390650"/>
          </a:xfrm>
          <a:custGeom>
            <a:rect b="b" l="l" r="r" t="t"/>
            <a:pathLst>
              <a:path extrusionOk="0" h="876" w="1868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435" name="Google Shape;1435;p50"/>
          <p:cNvCxnSpPr/>
          <p:nvPr/>
        </p:nvCxnSpPr>
        <p:spPr>
          <a:xfrm flipH="1">
            <a:off x="7011988" y="4702175"/>
            <a:ext cx="855662" cy="43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6" name="Google Shape;1436;p50"/>
          <p:cNvCxnSpPr/>
          <p:nvPr/>
        </p:nvCxnSpPr>
        <p:spPr>
          <a:xfrm flipH="1">
            <a:off x="7521576" y="4749800"/>
            <a:ext cx="563563" cy="393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7" name="Google Shape;1437;p50"/>
          <p:cNvCxnSpPr/>
          <p:nvPr/>
        </p:nvCxnSpPr>
        <p:spPr>
          <a:xfrm flipH="1">
            <a:off x="8059739" y="4756150"/>
            <a:ext cx="149225" cy="38258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8" name="Google Shape;1438;p50"/>
          <p:cNvCxnSpPr/>
          <p:nvPr/>
        </p:nvCxnSpPr>
        <p:spPr>
          <a:xfrm>
            <a:off x="8426451" y="4735513"/>
            <a:ext cx="123825" cy="41275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9" name="Google Shape;1439;p50"/>
          <p:cNvSpPr txBox="1"/>
          <p:nvPr/>
        </p:nvSpPr>
        <p:spPr>
          <a:xfrm>
            <a:off x="6888145" y="4221163"/>
            <a:ext cx="119856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institutional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50"/>
          <p:cNvSpPr txBox="1"/>
          <p:nvPr/>
        </p:nvSpPr>
        <p:spPr>
          <a:xfrm>
            <a:off x="8529638" y="4560889"/>
            <a:ext cx="2015804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Mbps LAN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1" name="Google Shape;1441;p50"/>
          <p:cNvGrpSpPr/>
          <p:nvPr/>
        </p:nvGrpSpPr>
        <p:grpSpPr>
          <a:xfrm>
            <a:off x="7785101" y="4460876"/>
            <a:ext cx="881063" cy="307975"/>
            <a:chOff x="2356" y="1300"/>
            <a:chExt cx="555" cy="194"/>
          </a:xfrm>
        </p:grpSpPr>
        <p:sp>
          <p:nvSpPr>
            <p:cNvPr id="1442" name="Google Shape;1442;p50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3" name="Google Shape;1443;p50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4" name="Google Shape;1444;p50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445" name="Google Shape;1445;p50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446" name="Google Shape;1446;p50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447" name="Google Shape;1447;p50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448" name="Google Shape;1448;p50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50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450" name="Google Shape;1450;p50"/>
          <p:cNvGrpSpPr/>
          <p:nvPr/>
        </p:nvGrpSpPr>
        <p:grpSpPr>
          <a:xfrm>
            <a:off x="6699251" y="5070476"/>
            <a:ext cx="525463" cy="557213"/>
            <a:chOff x="-44" y="1473"/>
            <a:chExt cx="981" cy="1105"/>
          </a:xfrm>
        </p:grpSpPr>
        <p:pic>
          <p:nvPicPr>
            <p:cNvPr descr="desktop_computer_stylized_medium" id="1451" name="Google Shape;1451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2" name="Google Shape;1452;p5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453" name="Google Shape;1453;p50"/>
          <p:cNvGrpSpPr/>
          <p:nvPr/>
        </p:nvGrpSpPr>
        <p:grpSpPr>
          <a:xfrm>
            <a:off x="7210426" y="5092701"/>
            <a:ext cx="525463" cy="557213"/>
            <a:chOff x="-44" y="1473"/>
            <a:chExt cx="981" cy="1105"/>
          </a:xfrm>
        </p:grpSpPr>
        <p:pic>
          <p:nvPicPr>
            <p:cNvPr descr="desktop_computer_stylized_medium" id="1454" name="Google Shape;1454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5" name="Google Shape;1455;p5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456" name="Google Shape;1456;p50"/>
          <p:cNvGrpSpPr/>
          <p:nvPr/>
        </p:nvGrpSpPr>
        <p:grpSpPr>
          <a:xfrm>
            <a:off x="7734301" y="5081588"/>
            <a:ext cx="525463" cy="557212"/>
            <a:chOff x="-44" y="1473"/>
            <a:chExt cx="981" cy="1105"/>
          </a:xfrm>
        </p:grpSpPr>
        <p:pic>
          <p:nvPicPr>
            <p:cNvPr descr="desktop_computer_stylized_medium" id="1457" name="Google Shape;1457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8" name="Google Shape;1458;p5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459" name="Google Shape;1459;p50"/>
          <p:cNvSpPr txBox="1"/>
          <p:nvPr>
            <p:ph idx="4294967295" type="title"/>
          </p:nvPr>
        </p:nvSpPr>
        <p:spPr>
          <a:xfrm>
            <a:off x="1927224" y="269876"/>
            <a:ext cx="9053979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b="1" lang="en-US" sz="3600"/>
              <a:t>Caching example: Solution 2</a:t>
            </a:r>
            <a:endParaRPr b="1" sz="3600"/>
          </a:p>
        </p:txBody>
      </p:sp>
      <p:sp>
        <p:nvSpPr>
          <p:cNvPr id="1460" name="Google Shape;1460;p50"/>
          <p:cNvSpPr txBox="1"/>
          <p:nvPr/>
        </p:nvSpPr>
        <p:spPr>
          <a:xfrm>
            <a:off x="9326563" y="1824038"/>
            <a:ext cx="93345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1" name="Google Shape;1461;p50"/>
          <p:cNvCxnSpPr/>
          <p:nvPr/>
        </p:nvCxnSpPr>
        <p:spPr>
          <a:xfrm>
            <a:off x="8221663" y="3467100"/>
            <a:ext cx="0" cy="106203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2" name="Google Shape;1462;p50"/>
          <p:cNvSpPr txBox="1"/>
          <p:nvPr/>
        </p:nvSpPr>
        <p:spPr>
          <a:xfrm>
            <a:off x="8223251" y="3656014"/>
            <a:ext cx="1190625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Mbps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3" name="Google Shape;1463;p50"/>
          <p:cNvGrpSpPr/>
          <p:nvPr/>
        </p:nvGrpSpPr>
        <p:grpSpPr>
          <a:xfrm>
            <a:off x="8350250" y="4941889"/>
            <a:ext cx="1860550" cy="809625"/>
            <a:chOff x="4217" y="3611"/>
            <a:chExt cx="1172" cy="510"/>
          </a:xfrm>
        </p:grpSpPr>
        <p:sp>
          <p:nvSpPr>
            <p:cNvPr id="1464" name="Google Shape;1464;p50"/>
            <p:cNvSpPr/>
            <p:nvPr/>
          </p:nvSpPr>
          <p:spPr>
            <a:xfrm>
              <a:off x="4217" y="3611"/>
              <a:ext cx="329" cy="473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50"/>
            <p:cNvSpPr txBox="1"/>
            <p:nvPr/>
          </p:nvSpPr>
          <p:spPr>
            <a:xfrm>
              <a:off x="4561" y="3717"/>
              <a:ext cx="828" cy="4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Noto Sans Symbols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local web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Noto Sans Symbols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cache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6" name="Google Shape;1466;p50"/>
          <p:cNvSpPr/>
          <p:nvPr/>
        </p:nvSpPr>
        <p:spPr>
          <a:xfrm>
            <a:off x="1486702" y="1303735"/>
            <a:ext cx="5063324" cy="2612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20"/>
              <a:buFont typeface="Noto Sans Symbols"/>
              <a:buNone/>
            </a:pPr>
            <a:r>
              <a:rPr b="1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Average hit rate: 40%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Consequences</a:t>
            </a:r>
            <a:r>
              <a:rPr b="1" i="1" lang="en-US" sz="2400" u="none" cap="none" strike="noStrike">
                <a:solidFill>
                  <a:srgbClr val="0070C0"/>
                </a:solidFill>
                <a:latin typeface="Gill Sans"/>
                <a:ea typeface="Gill Sans"/>
                <a:cs typeface="Gill Sans"/>
                <a:sym typeface="Gill San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531A88"/>
                </a:solidFill>
                <a:latin typeface="Arial"/>
                <a:ea typeface="Arial"/>
                <a:cs typeface="Arial"/>
                <a:sym typeface="Arial"/>
              </a:rPr>
              <a:t>LAN delay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within 10 milliseconds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Access delay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tens of milliseconds in a 15 Mbps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Total Response time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</a:t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67" name="Google Shape;1467;p50"/>
          <p:cNvSpPr txBox="1"/>
          <p:nvPr/>
        </p:nvSpPr>
        <p:spPr>
          <a:xfrm>
            <a:off x="1748977" y="5783263"/>
            <a:ext cx="4936005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Cost: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web cache (cheap!)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8" name="Google Shape;1468;p50"/>
          <p:cNvCxnSpPr/>
          <p:nvPr/>
        </p:nvCxnSpPr>
        <p:spPr>
          <a:xfrm>
            <a:off x="6897688" y="2409825"/>
            <a:ext cx="285750" cy="114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9" name="Google Shape;1469;p50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0" name="Google Shape;1470;p50"/>
          <p:cNvCxnSpPr/>
          <p:nvPr/>
        </p:nvCxnSpPr>
        <p:spPr>
          <a:xfrm flipH="1">
            <a:off x="8335964" y="2066926"/>
            <a:ext cx="9525" cy="2381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1" name="Google Shape;1471;p50"/>
          <p:cNvCxnSpPr/>
          <p:nvPr/>
        </p:nvCxnSpPr>
        <p:spPr>
          <a:xfrm flipH="1">
            <a:off x="8793163" y="2228850"/>
            <a:ext cx="133350" cy="20955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2" name="Google Shape;1472;p50"/>
          <p:cNvCxnSpPr/>
          <p:nvPr/>
        </p:nvCxnSpPr>
        <p:spPr>
          <a:xfrm rot="10800000">
            <a:off x="8955088" y="2990850"/>
            <a:ext cx="24765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3" name="Google Shape;1473;p50"/>
          <p:cNvSpPr/>
          <p:nvPr/>
        </p:nvSpPr>
        <p:spPr>
          <a:xfrm>
            <a:off x="7011988" y="2022475"/>
            <a:ext cx="2174875" cy="1581150"/>
          </a:xfrm>
          <a:custGeom>
            <a:rect b="b" l="l" r="r" t="t"/>
            <a:pathLst>
              <a:path extrusionOk="0" h="1662" w="2135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74" name="Google Shape;1474;p50"/>
          <p:cNvSpPr txBox="1"/>
          <p:nvPr/>
        </p:nvSpPr>
        <p:spPr>
          <a:xfrm>
            <a:off x="7718425" y="2354264"/>
            <a:ext cx="93186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Internet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5" name="Google Shape;1475;p50"/>
          <p:cNvGrpSpPr/>
          <p:nvPr/>
        </p:nvGrpSpPr>
        <p:grpSpPr>
          <a:xfrm>
            <a:off x="7835900" y="3165476"/>
            <a:ext cx="881062" cy="307975"/>
            <a:chOff x="2356" y="1300"/>
            <a:chExt cx="555" cy="194"/>
          </a:xfrm>
        </p:grpSpPr>
        <p:sp>
          <p:nvSpPr>
            <p:cNvPr id="1476" name="Google Shape;1476;p50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7" name="Google Shape;1477;p50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8" name="Google Shape;1478;p50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479" name="Google Shape;1479;p50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480" name="Google Shape;1480;p50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481" name="Google Shape;1481;p50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482" name="Google Shape;1482;p50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3" name="Google Shape;1483;p50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484" name="Google Shape;1484;p50"/>
          <p:cNvGrpSpPr/>
          <p:nvPr/>
        </p:nvGrpSpPr>
        <p:grpSpPr>
          <a:xfrm>
            <a:off x="6580188" y="1957388"/>
            <a:ext cx="377825" cy="576262"/>
            <a:chOff x="4140" y="429"/>
            <a:chExt cx="1425" cy="2396"/>
          </a:xfrm>
        </p:grpSpPr>
        <p:sp>
          <p:nvSpPr>
            <p:cNvPr id="1485" name="Google Shape;1485;p5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6" name="Google Shape;1486;p50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5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8" name="Google Shape;1488;p5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9" name="Google Shape;1489;p50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0" name="Google Shape;1490;p50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491" name="Google Shape;1491;p50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50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93" name="Google Shape;1493;p50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4" name="Google Shape;1494;p50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495" name="Google Shape;1495;p50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50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97" name="Google Shape;1497;p50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50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9" name="Google Shape;1499;p50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500" name="Google Shape;1500;p50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50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02" name="Google Shape;1502;p5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503" name="Google Shape;1503;p50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504" name="Google Shape;1504;p50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50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06" name="Google Shape;1506;p50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5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8" name="Google Shape;1508;p5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9" name="Google Shape;1509;p50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5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1" name="Google Shape;1511;p50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50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50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50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50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50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7" name="Google Shape;1517;p50"/>
          <p:cNvGrpSpPr/>
          <p:nvPr/>
        </p:nvGrpSpPr>
        <p:grpSpPr>
          <a:xfrm>
            <a:off x="7494588" y="1479551"/>
            <a:ext cx="377825" cy="576263"/>
            <a:chOff x="4140" y="429"/>
            <a:chExt cx="1425" cy="2396"/>
          </a:xfrm>
        </p:grpSpPr>
        <p:sp>
          <p:nvSpPr>
            <p:cNvPr id="1518" name="Google Shape;1518;p5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9" name="Google Shape;1519;p50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5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1" name="Google Shape;1521;p5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2" name="Google Shape;1522;p50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23" name="Google Shape;1523;p50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524" name="Google Shape;1524;p50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50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6" name="Google Shape;1526;p50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27" name="Google Shape;1527;p50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528" name="Google Shape;1528;p50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50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30" name="Google Shape;1530;p50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50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32" name="Google Shape;1532;p50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533" name="Google Shape;1533;p50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50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35" name="Google Shape;1535;p5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536" name="Google Shape;1536;p50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537" name="Google Shape;1537;p50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50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39" name="Google Shape;1539;p50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1" name="Google Shape;1541;p5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2" name="Google Shape;1542;p50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5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4" name="Google Shape;1544;p50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50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50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50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50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50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0" name="Google Shape;1550;p50"/>
          <p:cNvGrpSpPr/>
          <p:nvPr/>
        </p:nvGrpSpPr>
        <p:grpSpPr>
          <a:xfrm>
            <a:off x="8247063" y="1511301"/>
            <a:ext cx="377825" cy="576263"/>
            <a:chOff x="4140" y="429"/>
            <a:chExt cx="1425" cy="2396"/>
          </a:xfrm>
        </p:grpSpPr>
        <p:sp>
          <p:nvSpPr>
            <p:cNvPr id="1551" name="Google Shape;1551;p5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2" name="Google Shape;1552;p50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5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4" name="Google Shape;1554;p5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5" name="Google Shape;1555;p50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56" name="Google Shape;1556;p50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557" name="Google Shape;1557;p50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50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59" name="Google Shape;1559;p50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0" name="Google Shape;1560;p50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561" name="Google Shape;1561;p50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50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63" name="Google Shape;1563;p50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50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5" name="Google Shape;1565;p50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566" name="Google Shape;1566;p50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50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68" name="Google Shape;1568;p5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569" name="Google Shape;1569;p50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570" name="Google Shape;1570;p50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50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72" name="Google Shape;1572;p50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5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4" name="Google Shape;1574;p5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5" name="Google Shape;1575;p50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5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7" name="Google Shape;1577;p50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50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50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50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50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50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3" name="Google Shape;1583;p50"/>
          <p:cNvGrpSpPr/>
          <p:nvPr/>
        </p:nvGrpSpPr>
        <p:grpSpPr>
          <a:xfrm>
            <a:off x="8856663" y="1663701"/>
            <a:ext cx="377825" cy="576263"/>
            <a:chOff x="4140" y="429"/>
            <a:chExt cx="1425" cy="2396"/>
          </a:xfrm>
        </p:grpSpPr>
        <p:sp>
          <p:nvSpPr>
            <p:cNvPr id="1584" name="Google Shape;1584;p5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5" name="Google Shape;1585;p50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5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7" name="Google Shape;1587;p5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8" name="Google Shape;1588;p50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89" name="Google Shape;1589;p50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590" name="Google Shape;1590;p50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50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2" name="Google Shape;1592;p50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93" name="Google Shape;1593;p50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594" name="Google Shape;1594;p50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50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6" name="Google Shape;1596;p50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50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98" name="Google Shape;1598;p50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599" name="Google Shape;1599;p50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50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01" name="Google Shape;1601;p5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602" name="Google Shape;1602;p50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603" name="Google Shape;1603;p50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50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05" name="Google Shape;1605;p50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7" name="Google Shape;1607;p5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8" name="Google Shape;1608;p50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5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10" name="Google Shape;1610;p50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50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50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50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50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50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6" name="Google Shape;1616;p50"/>
          <p:cNvGrpSpPr/>
          <p:nvPr/>
        </p:nvGrpSpPr>
        <p:grpSpPr>
          <a:xfrm>
            <a:off x="9185276" y="2609851"/>
            <a:ext cx="377825" cy="576263"/>
            <a:chOff x="4140" y="429"/>
            <a:chExt cx="1425" cy="2396"/>
          </a:xfrm>
        </p:grpSpPr>
        <p:sp>
          <p:nvSpPr>
            <p:cNvPr id="1617" name="Google Shape;1617;p5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18" name="Google Shape;1618;p50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5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0" name="Google Shape;1620;p5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1" name="Google Shape;1621;p50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2" name="Google Shape;1622;p50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623" name="Google Shape;1623;p50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50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5" name="Google Shape;1625;p50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6" name="Google Shape;1626;p50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627" name="Google Shape;1627;p50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50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9" name="Google Shape;1629;p50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50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1" name="Google Shape;1631;p50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632" name="Google Shape;1632;p50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50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34" name="Google Shape;1634;p5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635" name="Google Shape;1635;p50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636" name="Google Shape;1636;p50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50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38" name="Google Shape;1638;p50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5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0" name="Google Shape;1640;p5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1" name="Google Shape;1641;p50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5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3" name="Google Shape;1643;p50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50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50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50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50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50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9" name="Google Shape;1649;p50"/>
          <p:cNvGrpSpPr/>
          <p:nvPr/>
        </p:nvGrpSpPr>
        <p:grpSpPr>
          <a:xfrm>
            <a:off x="8415339" y="5027613"/>
            <a:ext cx="377825" cy="576262"/>
            <a:chOff x="4140" y="429"/>
            <a:chExt cx="1425" cy="2396"/>
          </a:xfrm>
        </p:grpSpPr>
        <p:sp>
          <p:nvSpPr>
            <p:cNvPr id="1650" name="Google Shape;1650;p5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1" name="Google Shape;1651;p50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5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3" name="Google Shape;1653;p5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4" name="Google Shape;1654;p50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55" name="Google Shape;1655;p50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656" name="Google Shape;1656;p50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50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58" name="Google Shape;1658;p50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59" name="Google Shape;1659;p50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660" name="Google Shape;1660;p50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50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62" name="Google Shape;1662;p50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50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64" name="Google Shape;1664;p50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665" name="Google Shape;1665;p50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50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67" name="Google Shape;1667;p5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668" name="Google Shape;1668;p50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669" name="Google Shape;1669;p50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50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71" name="Google Shape;1671;p50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5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3" name="Google Shape;1673;p5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4" name="Google Shape;1674;p50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5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6" name="Google Shape;1676;p50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50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50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50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50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50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2" name="Google Shape;1682;p50"/>
          <p:cNvSpPr/>
          <p:nvPr/>
        </p:nvSpPr>
        <p:spPr>
          <a:xfrm>
            <a:off x="745104" y="4254568"/>
            <a:ext cx="628248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i="0" lang="en-US" sz="24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0.4(0.01 seconds)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1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0.6(0.01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b="1" i="0" lang="en-US" sz="2400" u="none" cap="none" strike="noStrike">
                <a:solidFill>
                  <a:srgbClr val="1186C3"/>
                </a:solidFill>
                <a:latin typeface="Arial"/>
                <a:ea typeface="Arial"/>
                <a:cs typeface="Arial"/>
                <a:sym typeface="Arial"/>
              </a:rPr>
              <a:t>2 seconds</a:t>
            </a:r>
            <a:r>
              <a:rPr b="0" i="0" lang="en-US" sz="2400" u="none" cap="none" strike="noStrike">
                <a:solidFill>
                  <a:srgbClr val="1287C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i="0" lang="en-US" sz="2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1.2 secs</a:t>
            </a:r>
            <a:endParaRPr b="1" i="0" sz="20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51"/>
          <p:cNvSpPr txBox="1"/>
          <p:nvPr>
            <p:ph type="title"/>
          </p:nvPr>
        </p:nvSpPr>
        <p:spPr>
          <a:xfrm>
            <a:off x="1484310" y="399868"/>
            <a:ext cx="10018713" cy="571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Stale Cache</a:t>
            </a:r>
            <a:endParaRPr b="1"/>
          </a:p>
        </p:txBody>
      </p:sp>
      <p:sp>
        <p:nvSpPr>
          <p:cNvPr id="1688" name="Google Shape;1688;p51"/>
          <p:cNvSpPr txBox="1"/>
          <p:nvPr>
            <p:ph idx="1" type="body"/>
          </p:nvPr>
        </p:nvSpPr>
        <p:spPr>
          <a:xfrm>
            <a:off x="1608814" y="1108364"/>
            <a:ext cx="10018713" cy="5379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One </a:t>
            </a:r>
            <a:r>
              <a:rPr lang="en-US" sz="3600">
                <a:solidFill>
                  <a:srgbClr val="0000FF"/>
                </a:solidFill>
              </a:rPr>
              <a:t>problem </a:t>
            </a:r>
            <a:r>
              <a:rPr lang="en-US" sz="3600"/>
              <a:t>of using Proxy server</a:t>
            </a:r>
            <a:endParaRPr/>
          </a:p>
          <a:p>
            <a:pPr indent="-394335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772"/>
              <a:buChar char="•"/>
            </a:pPr>
            <a:r>
              <a:rPr lang="en-US" sz="2800"/>
              <a:t>The object housed in the Web server may have been modified since the copy was cached at the client. 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Char char="•"/>
            </a:pPr>
            <a:r>
              <a:rPr lang="en-US" sz="3200"/>
              <a:t>HTTP has a mechanism that allows a cache to verify that its objects are up to date. </a:t>
            </a:r>
            <a:endParaRPr/>
          </a:p>
          <a:p>
            <a:pPr indent="-228601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None/>
            </a:pPr>
            <a:r>
              <a:t/>
            </a:r>
            <a:endParaRPr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Char char="•"/>
            </a:pPr>
            <a:r>
              <a:rPr lang="en-US" sz="3200"/>
              <a:t>This mechanism is called the </a:t>
            </a:r>
            <a:r>
              <a:rPr b="1" lang="en-US" sz="3200">
                <a:solidFill>
                  <a:srgbClr val="FF6600"/>
                </a:solidFill>
              </a:rPr>
              <a:t>conditional GET</a:t>
            </a:r>
            <a:r>
              <a:rPr lang="en-US" sz="3200"/>
              <a:t>.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Char char="•"/>
            </a:pPr>
            <a:r>
              <a:rPr lang="en-US" sz="3200"/>
              <a:t>An HTTP request message is a so-called conditional GET message if</a:t>
            </a:r>
            <a:endParaRPr/>
          </a:p>
          <a:p>
            <a:pPr indent="-514349" lvl="1" marL="103441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772"/>
              <a:buFont typeface="Arial"/>
              <a:buAutoNum type="arabicParenR"/>
            </a:pPr>
            <a:r>
              <a:rPr lang="en-US" sz="2800"/>
              <a:t>The request message uses the GET method </a:t>
            </a:r>
            <a:endParaRPr/>
          </a:p>
          <a:p>
            <a:pPr indent="-514349" lvl="1" marL="103441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772"/>
              <a:buFont typeface="Arial"/>
              <a:buAutoNum type="arabicParenR"/>
            </a:pPr>
            <a:r>
              <a:rPr lang="en-US" sz="2800"/>
              <a:t>The request message includes an If-Modified-Since: header line.</a:t>
            </a:r>
            <a:endParaRPr/>
          </a:p>
          <a:p>
            <a:pPr indent="-348615" lvl="0" marL="57721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Font typeface="Arial"/>
              <a:buNone/>
            </a:pPr>
            <a:r>
              <a:t/>
            </a:r>
            <a:endParaRPr sz="3200"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52"/>
          <p:cNvSpPr txBox="1"/>
          <p:nvPr>
            <p:ph type="title"/>
          </p:nvPr>
        </p:nvSpPr>
        <p:spPr>
          <a:xfrm>
            <a:off x="1811338" y="193676"/>
            <a:ext cx="796290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Conditional GET </a:t>
            </a:r>
            <a:endParaRPr/>
          </a:p>
        </p:txBody>
      </p:sp>
      <p:sp>
        <p:nvSpPr>
          <p:cNvPr id="1695" name="Google Shape;1695;p52"/>
          <p:cNvSpPr txBox="1"/>
          <p:nvPr>
            <p:ph idx="1" type="body"/>
          </p:nvPr>
        </p:nvSpPr>
        <p:spPr>
          <a:xfrm>
            <a:off x="1793874" y="1234932"/>
            <a:ext cx="3743325" cy="513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87"/>
              <a:buChar char="•"/>
            </a:pPr>
            <a:r>
              <a:rPr b="1" i="1" lang="en-US" sz="2405">
                <a:solidFill>
                  <a:srgbClr val="002060"/>
                </a:solidFill>
              </a:rPr>
              <a:t>Goal:</a:t>
            </a:r>
            <a:r>
              <a:rPr lang="en-US" sz="2220"/>
              <a:t> Don’t send object if cache has up-to-date cached version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Char char="•"/>
            </a:pPr>
            <a:r>
              <a:rPr lang="en-US" sz="1850"/>
              <a:t>No object transmission delay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Char char="•"/>
            </a:pPr>
            <a:r>
              <a:rPr lang="en-US" sz="1850"/>
              <a:t>Lower link utilization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i="1" lang="en-US" sz="2220">
                <a:solidFill>
                  <a:srgbClr val="000090"/>
                </a:solidFill>
              </a:rPr>
              <a:t>Cache:</a:t>
            </a:r>
            <a:r>
              <a:rPr lang="en-US" sz="2220">
                <a:solidFill>
                  <a:srgbClr val="000090"/>
                </a:solidFill>
              </a:rPr>
              <a:t> </a:t>
            </a:r>
            <a:r>
              <a:rPr lang="en-US" sz="2220"/>
              <a:t>specify date of cached copy in HTTP request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Font typeface="Noto Sans Symbols"/>
              <a:buNone/>
            </a:pPr>
            <a:r>
              <a:rPr b="1" lang="en-US" sz="1850">
                <a:latin typeface="Courier New"/>
                <a:ea typeface="Courier New"/>
                <a:cs typeface="Courier New"/>
                <a:sym typeface="Courier New"/>
              </a:rPr>
              <a:t>If-modified-since: &lt;date&gt;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i="1" lang="en-US" sz="2220">
                <a:solidFill>
                  <a:srgbClr val="000090"/>
                </a:solidFill>
              </a:rPr>
              <a:t>Server:</a:t>
            </a:r>
            <a:r>
              <a:rPr lang="en-US" sz="2220">
                <a:solidFill>
                  <a:srgbClr val="000090"/>
                </a:solidFill>
              </a:rPr>
              <a:t> </a:t>
            </a:r>
            <a:r>
              <a:rPr lang="en-US" sz="2220"/>
              <a:t>response contains no object if cached copy is up-to-date: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Font typeface="Noto Sans Symbols"/>
              <a:buNone/>
            </a:pPr>
            <a:r>
              <a:rPr b="1" lang="en-US" sz="1850">
                <a:latin typeface="Courier New"/>
                <a:ea typeface="Courier New"/>
                <a:cs typeface="Courier New"/>
                <a:sym typeface="Courier New"/>
              </a:rPr>
              <a:t>HTTP/1.0 304 Not Modified</a:t>
            </a:r>
            <a:endParaRPr sz="1480"/>
          </a:p>
        </p:txBody>
      </p:sp>
      <p:cxnSp>
        <p:nvCxnSpPr>
          <p:cNvPr id="1696" name="Google Shape;1696;p52"/>
          <p:cNvCxnSpPr/>
          <p:nvPr/>
        </p:nvCxnSpPr>
        <p:spPr>
          <a:xfrm>
            <a:off x="6045201" y="2114550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97" name="Google Shape;1697;p52"/>
          <p:cNvSpPr txBox="1"/>
          <p:nvPr/>
        </p:nvSpPr>
        <p:spPr>
          <a:xfrm>
            <a:off x="6351589" y="1998663"/>
            <a:ext cx="2681287" cy="6207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request msg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If-modified-since: &lt;date&gt;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8" name="Google Shape;1698;p52"/>
          <p:cNvCxnSpPr/>
          <p:nvPr/>
        </p:nvCxnSpPr>
        <p:spPr>
          <a:xfrm flipH="1">
            <a:off x="6064251" y="2860675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699" name="Google Shape;1699;p52"/>
          <p:cNvGrpSpPr/>
          <p:nvPr/>
        </p:nvGrpSpPr>
        <p:grpSpPr>
          <a:xfrm>
            <a:off x="6461125" y="2844800"/>
            <a:ext cx="2643188" cy="865188"/>
            <a:chOff x="2698" y="2036"/>
            <a:chExt cx="1665" cy="545"/>
          </a:xfrm>
        </p:grpSpPr>
        <p:sp>
          <p:nvSpPr>
            <p:cNvPr id="1700" name="Google Shape;1700;p52"/>
            <p:cNvSpPr/>
            <p:nvPr/>
          </p:nvSpPr>
          <p:spPr>
            <a:xfrm>
              <a:off x="2760" y="2071"/>
              <a:ext cx="1578" cy="46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4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52"/>
            <p:cNvSpPr txBox="1"/>
            <p:nvPr/>
          </p:nvSpPr>
          <p:spPr>
            <a:xfrm>
              <a:off x="2698" y="2036"/>
              <a:ext cx="1665" cy="54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HTTP/1.0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304 Not Modified</a:t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2" name="Google Shape;1702;p52"/>
          <p:cNvSpPr txBox="1"/>
          <p:nvPr/>
        </p:nvSpPr>
        <p:spPr>
          <a:xfrm>
            <a:off x="9429750" y="2149476"/>
            <a:ext cx="1047750" cy="1465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object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modified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&lt;date&gt;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3" name="Google Shape;1703;p52"/>
          <p:cNvCxnSpPr/>
          <p:nvPr/>
        </p:nvCxnSpPr>
        <p:spPr>
          <a:xfrm>
            <a:off x="5802312" y="4079874"/>
            <a:ext cx="3971925" cy="28575"/>
          </a:xfrm>
          <a:prstGeom prst="straightConnector1">
            <a:avLst/>
          </a:prstGeom>
          <a:noFill/>
          <a:ln cap="flat" cmpd="sng" w="28575">
            <a:solidFill>
              <a:srgbClr val="000099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704" name="Google Shape;1704;p52"/>
          <p:cNvCxnSpPr/>
          <p:nvPr/>
        </p:nvCxnSpPr>
        <p:spPr>
          <a:xfrm>
            <a:off x="6111876" y="4678363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05" name="Google Shape;1705;p52"/>
          <p:cNvSpPr txBox="1"/>
          <p:nvPr/>
        </p:nvSpPr>
        <p:spPr>
          <a:xfrm>
            <a:off x="6356350" y="4562476"/>
            <a:ext cx="2681288" cy="62071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request msg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If-modified-since: &lt;date&gt;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6" name="Google Shape;1706;p52"/>
          <p:cNvCxnSpPr/>
          <p:nvPr/>
        </p:nvCxnSpPr>
        <p:spPr>
          <a:xfrm flipH="1">
            <a:off x="6130926" y="5457825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07" name="Google Shape;1707;p52"/>
          <p:cNvSpPr txBox="1"/>
          <p:nvPr/>
        </p:nvSpPr>
        <p:spPr>
          <a:xfrm>
            <a:off x="6375400" y="5402263"/>
            <a:ext cx="2643188" cy="9255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response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HTTP/1.0 200 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&lt;data&gt;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8" name="Google Shape;1708;p52"/>
          <p:cNvSpPr txBox="1"/>
          <p:nvPr/>
        </p:nvSpPr>
        <p:spPr>
          <a:xfrm>
            <a:off x="9509125" y="4808539"/>
            <a:ext cx="1047750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object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modified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after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&lt;date&gt;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52"/>
          <p:cNvSpPr txBox="1"/>
          <p:nvPr/>
        </p:nvSpPr>
        <p:spPr>
          <a:xfrm>
            <a:off x="5141993" y="1062039"/>
            <a:ext cx="957184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proxy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p52"/>
          <p:cNvSpPr txBox="1"/>
          <p:nvPr/>
        </p:nvSpPr>
        <p:spPr>
          <a:xfrm>
            <a:off x="9007475" y="1057276"/>
            <a:ext cx="889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1" name="Google Shape;1711;p52"/>
          <p:cNvGrpSpPr/>
          <p:nvPr/>
        </p:nvGrpSpPr>
        <p:grpSpPr>
          <a:xfrm>
            <a:off x="8597901" y="977900"/>
            <a:ext cx="422275" cy="685800"/>
            <a:chOff x="4140" y="429"/>
            <a:chExt cx="1425" cy="2396"/>
          </a:xfrm>
        </p:grpSpPr>
        <p:sp>
          <p:nvSpPr>
            <p:cNvPr id="1712" name="Google Shape;1712;p52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3" name="Google Shape;1713;p52"/>
            <p:cNvSpPr/>
            <p:nvPr/>
          </p:nvSpPr>
          <p:spPr>
            <a:xfrm>
              <a:off x="4204" y="429"/>
              <a:ext cx="1050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52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5" name="Google Shape;1715;p52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6" name="Google Shape;1716;p52"/>
            <p:cNvSpPr/>
            <p:nvPr/>
          </p:nvSpPr>
          <p:spPr>
            <a:xfrm>
              <a:off x="4210" y="695"/>
              <a:ext cx="600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17" name="Google Shape;1717;p52"/>
            <p:cNvGrpSpPr/>
            <p:nvPr/>
          </p:nvGrpSpPr>
          <p:grpSpPr>
            <a:xfrm>
              <a:off x="4751" y="668"/>
              <a:ext cx="579" cy="144"/>
              <a:chOff x="616" y="2568"/>
              <a:chExt cx="722" cy="138"/>
            </a:xfrm>
          </p:grpSpPr>
          <p:sp>
            <p:nvSpPr>
              <p:cNvPr id="1718" name="Google Shape;1718;p52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52"/>
              <p:cNvSpPr/>
              <p:nvPr/>
            </p:nvSpPr>
            <p:spPr>
              <a:xfrm>
                <a:off x="630" y="2583"/>
                <a:ext cx="689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20" name="Google Shape;1720;p52"/>
            <p:cNvSpPr/>
            <p:nvPr/>
          </p:nvSpPr>
          <p:spPr>
            <a:xfrm>
              <a:off x="4226" y="1017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21" name="Google Shape;1721;p52"/>
            <p:cNvGrpSpPr/>
            <p:nvPr/>
          </p:nvGrpSpPr>
          <p:grpSpPr>
            <a:xfrm>
              <a:off x="4745" y="995"/>
              <a:ext cx="584" cy="133"/>
              <a:chOff x="612" y="2569"/>
              <a:chExt cx="729" cy="138"/>
            </a:xfrm>
          </p:grpSpPr>
          <p:sp>
            <p:nvSpPr>
              <p:cNvPr id="1722" name="Google Shape;1722;p52"/>
              <p:cNvSpPr/>
              <p:nvPr/>
            </p:nvSpPr>
            <p:spPr>
              <a:xfrm>
                <a:off x="612" y="2569"/>
                <a:ext cx="729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52"/>
              <p:cNvSpPr/>
              <p:nvPr/>
            </p:nvSpPr>
            <p:spPr>
              <a:xfrm>
                <a:off x="625" y="2586"/>
                <a:ext cx="695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24" name="Google Shape;1724;p52"/>
            <p:cNvSpPr/>
            <p:nvPr/>
          </p:nvSpPr>
          <p:spPr>
            <a:xfrm>
              <a:off x="4215" y="13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52"/>
            <p:cNvSpPr/>
            <p:nvPr/>
          </p:nvSpPr>
          <p:spPr>
            <a:xfrm>
              <a:off x="4226" y="16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26" name="Google Shape;1726;p52"/>
            <p:cNvGrpSpPr/>
            <p:nvPr/>
          </p:nvGrpSpPr>
          <p:grpSpPr>
            <a:xfrm>
              <a:off x="4735" y="1627"/>
              <a:ext cx="584" cy="150"/>
              <a:chOff x="614" y="2568"/>
              <a:chExt cx="727" cy="138"/>
            </a:xfrm>
          </p:grpSpPr>
          <p:sp>
            <p:nvSpPr>
              <p:cNvPr id="1727" name="Google Shape;1727;p52"/>
              <p:cNvSpPr/>
              <p:nvPr/>
            </p:nvSpPr>
            <p:spPr>
              <a:xfrm>
                <a:off x="614" y="2568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52"/>
              <p:cNvSpPr/>
              <p:nvPr/>
            </p:nvSpPr>
            <p:spPr>
              <a:xfrm>
                <a:off x="627" y="2583"/>
                <a:ext cx="694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29" name="Google Shape;1729;p52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730" name="Google Shape;1730;p52"/>
            <p:cNvGrpSpPr/>
            <p:nvPr/>
          </p:nvGrpSpPr>
          <p:grpSpPr>
            <a:xfrm>
              <a:off x="4740" y="1327"/>
              <a:ext cx="579" cy="139"/>
              <a:chOff x="615" y="2568"/>
              <a:chExt cx="721" cy="139"/>
            </a:xfrm>
          </p:grpSpPr>
          <p:sp>
            <p:nvSpPr>
              <p:cNvPr id="1731" name="Google Shape;1731;p52"/>
              <p:cNvSpPr/>
              <p:nvPr/>
            </p:nvSpPr>
            <p:spPr>
              <a:xfrm>
                <a:off x="615" y="2568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52"/>
              <p:cNvSpPr/>
              <p:nvPr/>
            </p:nvSpPr>
            <p:spPr>
              <a:xfrm>
                <a:off x="629" y="2585"/>
                <a:ext cx="687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33" name="Google Shape;1733;p52"/>
            <p:cNvSpPr/>
            <p:nvPr/>
          </p:nvSpPr>
          <p:spPr>
            <a:xfrm>
              <a:off x="5249" y="429"/>
              <a:ext cx="70" cy="2291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52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35" name="Google Shape;1735;p52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36" name="Google Shape;1736;p52"/>
            <p:cNvSpPr/>
            <p:nvPr/>
          </p:nvSpPr>
          <p:spPr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52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38" name="Google Shape;1738;p52"/>
            <p:cNvSpPr/>
            <p:nvPr/>
          </p:nvSpPr>
          <p:spPr>
            <a:xfrm>
              <a:off x="4140" y="2675"/>
              <a:ext cx="1200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52"/>
            <p:cNvSpPr/>
            <p:nvPr/>
          </p:nvSpPr>
          <p:spPr>
            <a:xfrm>
              <a:off x="4204" y="2709"/>
              <a:ext cx="1071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52"/>
            <p:cNvSpPr/>
            <p:nvPr/>
          </p:nvSpPr>
          <p:spPr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52"/>
            <p:cNvSpPr/>
            <p:nvPr/>
          </p:nvSpPr>
          <p:spPr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52"/>
            <p:cNvSpPr/>
            <p:nvPr/>
          </p:nvSpPr>
          <p:spPr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52"/>
            <p:cNvSpPr/>
            <p:nvPr/>
          </p:nvSpPr>
          <p:spPr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4" name="Google Shape;1744;p52"/>
          <p:cNvGrpSpPr/>
          <p:nvPr/>
        </p:nvGrpSpPr>
        <p:grpSpPr>
          <a:xfrm>
            <a:off x="6249987" y="1043001"/>
            <a:ext cx="422275" cy="685800"/>
            <a:chOff x="4140" y="429"/>
            <a:chExt cx="1425" cy="2396"/>
          </a:xfrm>
        </p:grpSpPr>
        <p:sp>
          <p:nvSpPr>
            <p:cNvPr id="1745" name="Google Shape;1745;p52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6" name="Google Shape;1746;p52"/>
            <p:cNvSpPr/>
            <p:nvPr/>
          </p:nvSpPr>
          <p:spPr>
            <a:xfrm>
              <a:off x="4204" y="429"/>
              <a:ext cx="1050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52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8" name="Google Shape;1748;p52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9" name="Google Shape;1749;p52"/>
            <p:cNvSpPr/>
            <p:nvPr/>
          </p:nvSpPr>
          <p:spPr>
            <a:xfrm>
              <a:off x="4210" y="695"/>
              <a:ext cx="600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0" name="Google Shape;1750;p52"/>
            <p:cNvGrpSpPr/>
            <p:nvPr/>
          </p:nvGrpSpPr>
          <p:grpSpPr>
            <a:xfrm>
              <a:off x="4751" y="668"/>
              <a:ext cx="579" cy="144"/>
              <a:chOff x="616" y="2568"/>
              <a:chExt cx="722" cy="138"/>
            </a:xfrm>
          </p:grpSpPr>
          <p:sp>
            <p:nvSpPr>
              <p:cNvPr id="1751" name="Google Shape;1751;p52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52"/>
              <p:cNvSpPr/>
              <p:nvPr/>
            </p:nvSpPr>
            <p:spPr>
              <a:xfrm>
                <a:off x="630" y="2583"/>
                <a:ext cx="689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53" name="Google Shape;1753;p52"/>
            <p:cNvSpPr/>
            <p:nvPr/>
          </p:nvSpPr>
          <p:spPr>
            <a:xfrm>
              <a:off x="4226" y="1017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4" name="Google Shape;1754;p52"/>
            <p:cNvGrpSpPr/>
            <p:nvPr/>
          </p:nvGrpSpPr>
          <p:grpSpPr>
            <a:xfrm>
              <a:off x="4745" y="995"/>
              <a:ext cx="584" cy="133"/>
              <a:chOff x="612" y="2569"/>
              <a:chExt cx="729" cy="138"/>
            </a:xfrm>
          </p:grpSpPr>
          <p:sp>
            <p:nvSpPr>
              <p:cNvPr id="1755" name="Google Shape;1755;p52"/>
              <p:cNvSpPr/>
              <p:nvPr/>
            </p:nvSpPr>
            <p:spPr>
              <a:xfrm>
                <a:off x="612" y="2569"/>
                <a:ext cx="729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52"/>
              <p:cNvSpPr/>
              <p:nvPr/>
            </p:nvSpPr>
            <p:spPr>
              <a:xfrm>
                <a:off x="625" y="2586"/>
                <a:ext cx="695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57" name="Google Shape;1757;p52"/>
            <p:cNvSpPr/>
            <p:nvPr/>
          </p:nvSpPr>
          <p:spPr>
            <a:xfrm>
              <a:off x="4215" y="13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52"/>
            <p:cNvSpPr/>
            <p:nvPr/>
          </p:nvSpPr>
          <p:spPr>
            <a:xfrm>
              <a:off x="4226" y="16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9" name="Google Shape;1759;p52"/>
            <p:cNvGrpSpPr/>
            <p:nvPr/>
          </p:nvGrpSpPr>
          <p:grpSpPr>
            <a:xfrm>
              <a:off x="4735" y="1627"/>
              <a:ext cx="584" cy="150"/>
              <a:chOff x="614" y="2568"/>
              <a:chExt cx="727" cy="138"/>
            </a:xfrm>
          </p:grpSpPr>
          <p:sp>
            <p:nvSpPr>
              <p:cNvPr id="1760" name="Google Shape;1760;p52"/>
              <p:cNvSpPr/>
              <p:nvPr/>
            </p:nvSpPr>
            <p:spPr>
              <a:xfrm>
                <a:off x="614" y="2568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52"/>
              <p:cNvSpPr/>
              <p:nvPr/>
            </p:nvSpPr>
            <p:spPr>
              <a:xfrm>
                <a:off x="627" y="2583"/>
                <a:ext cx="694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62" name="Google Shape;1762;p52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763" name="Google Shape;1763;p52"/>
            <p:cNvGrpSpPr/>
            <p:nvPr/>
          </p:nvGrpSpPr>
          <p:grpSpPr>
            <a:xfrm>
              <a:off x="4740" y="1327"/>
              <a:ext cx="579" cy="139"/>
              <a:chOff x="615" y="2568"/>
              <a:chExt cx="721" cy="139"/>
            </a:xfrm>
          </p:grpSpPr>
          <p:sp>
            <p:nvSpPr>
              <p:cNvPr id="1764" name="Google Shape;1764;p52"/>
              <p:cNvSpPr/>
              <p:nvPr/>
            </p:nvSpPr>
            <p:spPr>
              <a:xfrm>
                <a:off x="615" y="2568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52"/>
              <p:cNvSpPr/>
              <p:nvPr/>
            </p:nvSpPr>
            <p:spPr>
              <a:xfrm>
                <a:off x="629" y="2585"/>
                <a:ext cx="687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66" name="Google Shape;1766;p52"/>
            <p:cNvSpPr/>
            <p:nvPr/>
          </p:nvSpPr>
          <p:spPr>
            <a:xfrm>
              <a:off x="5249" y="429"/>
              <a:ext cx="70" cy="2291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52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8" name="Google Shape;1768;p52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9" name="Google Shape;1769;p52"/>
            <p:cNvSpPr/>
            <p:nvPr/>
          </p:nvSpPr>
          <p:spPr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52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71" name="Google Shape;1771;p52"/>
            <p:cNvSpPr/>
            <p:nvPr/>
          </p:nvSpPr>
          <p:spPr>
            <a:xfrm>
              <a:off x="4140" y="2675"/>
              <a:ext cx="1200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52"/>
            <p:cNvSpPr/>
            <p:nvPr/>
          </p:nvSpPr>
          <p:spPr>
            <a:xfrm>
              <a:off x="4204" y="2709"/>
              <a:ext cx="1071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52"/>
            <p:cNvSpPr/>
            <p:nvPr/>
          </p:nvSpPr>
          <p:spPr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52"/>
            <p:cNvSpPr/>
            <p:nvPr/>
          </p:nvSpPr>
          <p:spPr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52"/>
            <p:cNvSpPr/>
            <p:nvPr/>
          </p:nvSpPr>
          <p:spPr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52"/>
            <p:cNvSpPr/>
            <p:nvPr/>
          </p:nvSpPr>
          <p:spPr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59"/>
          <p:cNvSpPr txBox="1"/>
          <p:nvPr>
            <p:ph type="ctrTitle"/>
          </p:nvPr>
        </p:nvSpPr>
        <p:spPr>
          <a:xfrm>
            <a:off x="1449977" y="1380068"/>
            <a:ext cx="100530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HTTPS</a:t>
            </a:r>
            <a:endParaRPr/>
          </a:p>
        </p:txBody>
      </p:sp>
      <p:sp>
        <p:nvSpPr>
          <p:cNvPr id="1782" name="Google Shape;1782;p59"/>
          <p:cNvSpPr txBox="1"/>
          <p:nvPr/>
        </p:nvSpPr>
        <p:spPr>
          <a:xfrm>
            <a:off x="8502975" y="4166075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6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 vs HTTPS comparison graphic featuring two diagrams that showcase HTTP works and how HTTPS works." id="1788" name="Google Shape;178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900" y="1132125"/>
            <a:ext cx="6317025" cy="53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Google Shape;1789;p60"/>
          <p:cNvSpPr txBox="1"/>
          <p:nvPr>
            <p:ph idx="4294967295" type="title"/>
          </p:nvPr>
        </p:nvSpPr>
        <p:spPr>
          <a:xfrm>
            <a:off x="1811338" y="193676"/>
            <a:ext cx="79629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HTTPS</a:t>
            </a:r>
            <a:endParaRPr/>
          </a:p>
        </p:txBody>
      </p:sp>
      <p:sp>
        <p:nvSpPr>
          <p:cNvPr id="1790" name="Google Shape;1790;p60"/>
          <p:cNvSpPr/>
          <p:nvPr/>
        </p:nvSpPr>
        <p:spPr>
          <a:xfrm>
            <a:off x="6751225" y="1272625"/>
            <a:ext cx="5115300" cy="5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secure version of HTTP</a:t>
            </a:r>
            <a:endParaRPr b="0" i="1" sz="2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Allows transferring the data in an encrypted form.</a:t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Uses an encryption protocol known as </a:t>
            </a:r>
            <a:r>
              <a:rPr b="1" i="0" lang="en-US" sz="24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Transport Layer Security</a:t>
            </a: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and officially, it is referred to as a </a:t>
            </a:r>
            <a:r>
              <a:rPr b="1" i="0" lang="en-US" sz="24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Secure Sockets Layer (SSL).</a:t>
            </a:r>
            <a:endParaRPr b="1" i="0" sz="24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HTTPS transmits the data over 443 port number.</a:t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61"/>
          <p:cNvSpPr txBox="1"/>
          <p:nvPr>
            <p:ph type="title"/>
          </p:nvPr>
        </p:nvSpPr>
        <p:spPr>
          <a:xfrm>
            <a:off x="1511785" y="207568"/>
            <a:ext cx="10018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HTTPS</a:t>
            </a:r>
            <a:endParaRPr b="1"/>
          </a:p>
        </p:txBody>
      </p:sp>
      <p:sp>
        <p:nvSpPr>
          <p:cNvPr id="1796" name="Google Shape;1796;p61"/>
          <p:cNvSpPr/>
          <p:nvPr/>
        </p:nvSpPr>
        <p:spPr>
          <a:xfrm>
            <a:off x="1037750" y="990625"/>
            <a:ext cx="10492800" cy="56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99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Websites to have an HTTPS protocol, need to install the </a:t>
            </a:r>
            <a:r>
              <a:rPr b="1" i="0" lang="en-US" sz="23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signed SSL certificate.</a:t>
            </a:r>
            <a:endParaRPr b="1" i="0" sz="23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The SSL protocol encrypts the data which the client transmits to the server.</a:t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digital certificate is a file that contains 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about the organization to help it authenticate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Cryptographic information that helps site users communicate with it securely through encryption.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7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It is a transport layer protocol.</a:t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1" i="0" lang="en-US" sz="2300" u="none" cap="none" strike="noStrike">
                <a:solidFill>
                  <a:srgbClr val="7E28CD"/>
                </a:solidFill>
                <a:latin typeface="Arial"/>
                <a:ea typeface="Arial"/>
                <a:cs typeface="Arial"/>
                <a:sym typeface="Arial"/>
              </a:rPr>
              <a:t>SEO Advantage</a:t>
            </a: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GOOGLE gives the preferences to those websites that use HTTPS rather than the websites that use HTTP.</a:t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the not secure warning message that displays when users visit insecure HTTP websites." id="1797" name="Google Shape;179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6925" y="5929350"/>
            <a:ext cx="5041399" cy="8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62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THE END</a:t>
            </a:r>
            <a:endParaRPr/>
          </a:p>
        </p:txBody>
      </p:sp>
      <p:sp>
        <p:nvSpPr>
          <p:cNvPr id="1803" name="Google Shape;1803;p62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49580" lvl="0" marL="457200" rt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"/>
          <p:cNvSpPr txBox="1"/>
          <p:nvPr>
            <p:ph type="title"/>
          </p:nvPr>
        </p:nvSpPr>
        <p:spPr>
          <a:xfrm>
            <a:off x="711200" y="14993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Application Layer</a:t>
            </a:r>
            <a:endParaRPr/>
          </a:p>
        </p:txBody>
      </p:sp>
      <p:pic>
        <p:nvPicPr>
          <p:cNvPr descr="services02" id="201" name="Google Shape;20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7949" y="1587413"/>
            <a:ext cx="9424911" cy="463066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6"/>
          <p:cNvSpPr/>
          <p:nvPr/>
        </p:nvSpPr>
        <p:spPr>
          <a:xfrm>
            <a:off x="5286058" y="2216919"/>
            <a:ext cx="2025987" cy="409318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"/>
          <p:cNvSpPr txBox="1"/>
          <p:nvPr>
            <p:ph idx="4294967295" type="body"/>
          </p:nvPr>
        </p:nvSpPr>
        <p:spPr>
          <a:xfrm>
            <a:off x="1098350" y="1295021"/>
            <a:ext cx="10654776" cy="3660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When accessing information on a device, the data may not be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physically stored on that device.</a:t>
            </a:r>
            <a:endParaRPr/>
          </a:p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If that is the case, a request must be made to the device where the data resides.</a:t>
            </a:r>
            <a:endParaRPr/>
          </a:p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b="1" lang="en-US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Two methods:</a:t>
            </a:r>
            <a:endParaRPr/>
          </a:p>
          <a:p>
            <a:pPr indent="-10477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28892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</a:pPr>
            <a:r>
              <a:rPr lang="en-US" sz="2600">
                <a:latin typeface="Verdana"/>
                <a:ea typeface="Verdana"/>
                <a:cs typeface="Verdana"/>
                <a:sym typeface="Verdana"/>
              </a:rPr>
              <a:t>Client/Server </a:t>
            </a:r>
            <a:endParaRPr/>
          </a:p>
          <a:p>
            <a:pPr indent="-10477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sz="2600">
              <a:latin typeface="Verdana"/>
              <a:ea typeface="Verdana"/>
              <a:cs typeface="Verdana"/>
              <a:sym typeface="Verdana"/>
            </a:endParaRPr>
          </a:p>
          <a:p>
            <a:pPr indent="-28892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</a:pPr>
            <a:r>
              <a:rPr lang="en-US" sz="2600">
                <a:latin typeface="Verdana"/>
                <a:ea typeface="Verdana"/>
                <a:cs typeface="Verdana"/>
                <a:sym typeface="Verdana"/>
              </a:rPr>
              <a:t>Peer-to-Peer (P2P) </a:t>
            </a:r>
            <a:endParaRPr/>
          </a:p>
        </p:txBody>
      </p:sp>
      <p:sp>
        <p:nvSpPr>
          <p:cNvPr id="208" name="Google Shape;208;p7"/>
          <p:cNvSpPr txBox="1"/>
          <p:nvPr>
            <p:ph idx="12" type="sldNum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7"/>
          <p:cNvSpPr txBox="1"/>
          <p:nvPr/>
        </p:nvSpPr>
        <p:spPr>
          <a:xfrm>
            <a:off x="711200" y="14993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Application Layer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" name="Google Shape;210;p7"/>
          <p:cNvGrpSpPr/>
          <p:nvPr/>
        </p:nvGrpSpPr>
        <p:grpSpPr>
          <a:xfrm>
            <a:off x="5363969" y="3036308"/>
            <a:ext cx="6526007" cy="3371409"/>
            <a:chOff x="5363969" y="3036308"/>
            <a:chExt cx="6526007" cy="3371409"/>
          </a:xfrm>
        </p:grpSpPr>
        <p:pic>
          <p:nvPicPr>
            <p:cNvPr id="211" name="Google Shape;211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63969" y="3036308"/>
              <a:ext cx="6526007" cy="33714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7"/>
            <p:cNvSpPr/>
            <p:nvPr/>
          </p:nvSpPr>
          <p:spPr>
            <a:xfrm>
              <a:off x="5628958" y="5833567"/>
              <a:ext cx="3310389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8925" lvl="1" marL="8556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Client-Server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8735136" y="5833567"/>
              <a:ext cx="3153049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8925" lvl="1" marL="8556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Peer-to-Peer(P2P)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vis01" id="218" name="Google Shape;21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1828800"/>
            <a:ext cx="9973733" cy="32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8"/>
          <p:cNvSpPr txBox="1"/>
          <p:nvPr>
            <p:ph idx="4294967295" type="title"/>
          </p:nvPr>
        </p:nvSpPr>
        <p:spPr>
          <a:xfrm>
            <a:off x="1484311" y="49809"/>
            <a:ext cx="10018713" cy="98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/>
              <a:t>Client/Server Model</a:t>
            </a:r>
            <a:endParaRPr/>
          </a:p>
        </p:txBody>
      </p:sp>
      <p:grpSp>
        <p:nvGrpSpPr>
          <p:cNvPr id="220" name="Google Shape;220;p8"/>
          <p:cNvGrpSpPr/>
          <p:nvPr/>
        </p:nvGrpSpPr>
        <p:grpSpPr>
          <a:xfrm>
            <a:off x="7823200" y="914400"/>
            <a:ext cx="4165600" cy="4267200"/>
            <a:chOff x="3504" y="576"/>
            <a:chExt cx="2160" cy="2688"/>
          </a:xfrm>
        </p:grpSpPr>
        <p:sp>
          <p:nvSpPr>
            <p:cNvPr id="221" name="Google Shape;221;p8"/>
            <p:cNvSpPr/>
            <p:nvPr/>
          </p:nvSpPr>
          <p:spPr>
            <a:xfrm>
              <a:off x="4272" y="1152"/>
              <a:ext cx="958" cy="2112"/>
            </a:xfrm>
            <a:prstGeom prst="ellipse">
              <a:avLst/>
            </a:prstGeom>
            <a:noFill/>
            <a:ln cap="flat" cmpd="sng" w="38100">
              <a:solidFill>
                <a:srgbClr val="0000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8"/>
            <p:cNvSpPr txBox="1"/>
            <p:nvPr/>
          </p:nvSpPr>
          <p:spPr>
            <a:xfrm>
              <a:off x="3504" y="576"/>
              <a:ext cx="2160" cy="542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Clients – hardware, software combination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8"/>
          <p:cNvGrpSpPr/>
          <p:nvPr/>
        </p:nvGrpSpPr>
        <p:grpSpPr>
          <a:xfrm>
            <a:off x="203200" y="3886201"/>
            <a:ext cx="4267200" cy="2308225"/>
            <a:chOff x="96" y="2448"/>
            <a:chExt cx="2016" cy="1454"/>
          </a:xfrm>
        </p:grpSpPr>
        <p:cxnSp>
          <p:nvCxnSpPr>
            <p:cNvPr id="224" name="Google Shape;224;p8"/>
            <p:cNvCxnSpPr/>
            <p:nvPr/>
          </p:nvCxnSpPr>
          <p:spPr>
            <a:xfrm rot="10800000">
              <a:off x="1152" y="2448"/>
              <a:ext cx="336" cy="1008"/>
            </a:xfrm>
            <a:prstGeom prst="straightConnector1">
              <a:avLst/>
            </a:prstGeom>
            <a:noFill/>
            <a:ln cap="flat" cmpd="sng" w="57150">
              <a:solidFill>
                <a:srgbClr val="99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25" name="Google Shape;225;p8"/>
            <p:cNvSpPr txBox="1"/>
            <p:nvPr/>
          </p:nvSpPr>
          <p:spPr>
            <a:xfrm>
              <a:off x="96" y="3360"/>
              <a:ext cx="2016" cy="542"/>
            </a:xfrm>
            <a:prstGeom prst="rect">
              <a:avLst/>
            </a:prstGeom>
            <a:solidFill>
              <a:srgbClr val="800000"/>
            </a:solidFill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Resources are stored on the server.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226;p8"/>
          <p:cNvGrpSpPr/>
          <p:nvPr/>
        </p:nvGrpSpPr>
        <p:grpSpPr>
          <a:xfrm>
            <a:off x="3352800" y="2209801"/>
            <a:ext cx="6400800" cy="1135063"/>
            <a:chOff x="1680" y="1392"/>
            <a:chExt cx="3024" cy="715"/>
          </a:xfrm>
        </p:grpSpPr>
        <p:cxnSp>
          <p:nvCxnSpPr>
            <p:cNvPr id="227" name="Google Shape;227;p8"/>
            <p:cNvCxnSpPr/>
            <p:nvPr/>
          </p:nvCxnSpPr>
          <p:spPr>
            <a:xfrm rot="10800000">
              <a:off x="1680" y="1776"/>
              <a:ext cx="1200" cy="0"/>
            </a:xfrm>
            <a:prstGeom prst="straightConnector1">
              <a:avLst/>
            </a:prstGeom>
            <a:noFill/>
            <a:ln cap="flat" cmpd="sng" w="57150">
              <a:solidFill>
                <a:srgbClr val="0000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28" name="Google Shape;228;p8"/>
            <p:cNvSpPr txBox="1"/>
            <p:nvPr/>
          </p:nvSpPr>
          <p:spPr>
            <a:xfrm>
              <a:off x="2832" y="1392"/>
              <a:ext cx="1872" cy="715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The client begins the exchange by making a request for data.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" name="Google Shape;229;p8"/>
          <p:cNvGrpSpPr/>
          <p:nvPr/>
        </p:nvGrpSpPr>
        <p:grpSpPr>
          <a:xfrm>
            <a:off x="3352800" y="3429001"/>
            <a:ext cx="5689600" cy="769938"/>
            <a:chOff x="1488" y="2160"/>
            <a:chExt cx="2688" cy="485"/>
          </a:xfrm>
        </p:grpSpPr>
        <p:sp>
          <p:nvSpPr>
            <p:cNvPr id="230" name="Google Shape;230;p8"/>
            <p:cNvSpPr txBox="1"/>
            <p:nvPr/>
          </p:nvSpPr>
          <p:spPr>
            <a:xfrm>
              <a:off x="1488" y="2160"/>
              <a:ext cx="1872" cy="485"/>
            </a:xfrm>
            <a:prstGeom prst="rect">
              <a:avLst/>
            </a:prstGeom>
            <a:solidFill>
              <a:srgbClr val="800000"/>
            </a:solidFill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The server responds with one or more streams of data.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1" name="Google Shape;231;p8"/>
            <p:cNvCxnSpPr/>
            <p:nvPr/>
          </p:nvCxnSpPr>
          <p:spPr>
            <a:xfrm>
              <a:off x="3312" y="2496"/>
              <a:ext cx="864" cy="0"/>
            </a:xfrm>
            <a:prstGeom prst="straightConnector1">
              <a:avLst/>
            </a:prstGeom>
            <a:noFill/>
            <a:ln cap="flat" cmpd="sng" w="57150">
              <a:solidFill>
                <a:srgbClr val="99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32" name="Google Shape;232;p8"/>
          <p:cNvSpPr txBox="1"/>
          <p:nvPr/>
        </p:nvSpPr>
        <p:spPr>
          <a:xfrm>
            <a:off x="355600" y="931164"/>
            <a:ext cx="3962400" cy="1804988"/>
          </a:xfrm>
          <a:prstGeom prst="rect">
            <a:avLst/>
          </a:prstGeom>
          <a:solidFill>
            <a:srgbClr val="003300"/>
          </a:solidFill>
          <a:ln cap="flat" cmpd="sng" w="38100">
            <a:solidFill>
              <a:srgbClr val="00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May also require control information.</a:t>
            </a:r>
            <a:b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User Authentication</a:t>
            </a:r>
            <a:b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or identify a file to be transferred.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"/>
          <p:cNvSpPr txBox="1"/>
          <p:nvPr>
            <p:ph idx="4294967295" type="title"/>
          </p:nvPr>
        </p:nvSpPr>
        <p:spPr>
          <a:xfrm>
            <a:off x="1484311" y="374497"/>
            <a:ext cx="10018713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 sz="4000"/>
              <a:t>Peer-to-Peer Model</a:t>
            </a:r>
            <a:endParaRPr/>
          </a:p>
        </p:txBody>
      </p:sp>
      <p:sp>
        <p:nvSpPr>
          <p:cNvPr id="239" name="Google Shape;239;p9"/>
          <p:cNvSpPr txBox="1"/>
          <p:nvPr>
            <p:ph idx="4294967295" type="body"/>
          </p:nvPr>
        </p:nvSpPr>
        <p:spPr>
          <a:xfrm>
            <a:off x="1535098" y="4218135"/>
            <a:ext cx="10309352" cy="23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Two or more computers are connected via a network and can share resources (such as printers and files) </a:t>
            </a:r>
            <a:r>
              <a:rPr i="1" lang="en-US" sz="24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without having a dedicated server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. </a:t>
            </a:r>
            <a:endParaRPr/>
          </a:p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End devices (peers) can function as either a </a:t>
            </a:r>
            <a:r>
              <a:rPr i="1" lang="en-US" sz="24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server or client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 depending upon the required service. </a:t>
            </a:r>
            <a:endParaRPr/>
          </a:p>
        </p:txBody>
      </p:sp>
      <p:pic>
        <p:nvPicPr>
          <p:cNvPr id="240" name="Google Shape;2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675" y="1426100"/>
            <a:ext cx="4950798" cy="259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0500" y="1048400"/>
            <a:ext cx="4378975" cy="32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